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tiff" ContentType="image/tiff"/>
  <Default Extension="vml" ContentType="application/vnd.openxmlformats-officedocument.vmlDrawing"/>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charts/chart4.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1.xml" ContentType="application/vnd.openxmlformats-officedocument.drawingml.chartshapes+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5.xml" ContentType="application/vnd.openxmlformats-officedocument.drawingml.chart+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6.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2.xml" ContentType="application/vnd.openxmlformats-officedocument.drawingml.chartshapes+xml"/>
  <Override PartName="/ppt/notesSlides/notesSlide12.xml" ContentType="application/vnd.openxmlformats-officedocument.presentationml.notesSlide+xml"/>
  <Override PartName="/ppt/charts/chart7.xml" ContentType="application/vnd.openxmlformats-officedocument.drawingml.chart+xml"/>
  <Override PartName="/ppt/theme/themeOverride1.xml" ContentType="application/vnd.openxmlformats-officedocument.themeOverride+xml"/>
  <Override PartName="/ppt/drawings/drawing3.xml" ContentType="application/vnd.openxmlformats-officedocument.drawingml.chartshape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39"/>
  </p:notesMasterIdLst>
  <p:sldIdLst>
    <p:sldId id="258" r:id="rId5"/>
    <p:sldId id="987" r:id="rId6"/>
    <p:sldId id="469" r:id="rId7"/>
    <p:sldId id="259" r:id="rId8"/>
    <p:sldId id="289" r:id="rId9"/>
    <p:sldId id="261" r:id="rId10"/>
    <p:sldId id="399" r:id="rId11"/>
    <p:sldId id="416" r:id="rId12"/>
    <p:sldId id="427" r:id="rId13"/>
    <p:sldId id="439" r:id="rId14"/>
    <p:sldId id="275" r:id="rId15"/>
    <p:sldId id="291" r:id="rId16"/>
    <p:sldId id="378" r:id="rId17"/>
    <p:sldId id="1150" r:id="rId18"/>
    <p:sldId id="411" r:id="rId19"/>
    <p:sldId id="418" r:id="rId20"/>
    <p:sldId id="991" r:id="rId21"/>
    <p:sldId id="992" r:id="rId22"/>
    <p:sldId id="385" r:id="rId23"/>
    <p:sldId id="441" r:id="rId24"/>
    <p:sldId id="988" r:id="rId25"/>
    <p:sldId id="989" r:id="rId26"/>
    <p:sldId id="391" r:id="rId27"/>
    <p:sldId id="430" r:id="rId28"/>
    <p:sldId id="404" r:id="rId29"/>
    <p:sldId id="429" r:id="rId30"/>
    <p:sldId id="372" r:id="rId31"/>
    <p:sldId id="339" r:id="rId32"/>
    <p:sldId id="432" r:id="rId33"/>
    <p:sldId id="993" r:id="rId34"/>
    <p:sldId id="458" r:id="rId35"/>
    <p:sldId id="1151" r:id="rId36"/>
    <p:sldId id="424" r:id="rId37"/>
    <p:sldId id="300" r:id="rId38"/>
  </p:sldIdLst>
  <p:sldSz cx="9144000" cy="6858000" type="screen4x3"/>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09" userDrawn="1">
          <p15:clr>
            <a:srgbClr val="A4A3A4"/>
          </p15:clr>
        </p15:guide>
        <p15:guide id="2" pos="2189"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580000"/>
    <a:srgbClr val="990000"/>
    <a:srgbClr val="A26000"/>
    <a:srgbClr val="D27D00"/>
    <a:srgbClr val="FFBB57"/>
    <a:srgbClr val="005C00"/>
    <a:srgbClr val="FFFFCC"/>
    <a:srgbClr val="E8D1FF"/>
    <a:srgbClr val="00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7137" autoAdjust="0"/>
    <p:restoredTop sz="96395" autoAdjust="0"/>
  </p:normalViewPr>
  <p:slideViewPr>
    <p:cSldViewPr>
      <p:cViewPr varScale="1">
        <p:scale>
          <a:sx n="114" d="100"/>
          <a:sy n="114" d="100"/>
        </p:scale>
        <p:origin x="1440" y="102"/>
      </p:cViewPr>
      <p:guideLst>
        <p:guide orient="horz" pos="2160"/>
        <p:guide pos="2880"/>
      </p:guideLst>
    </p:cSldViewPr>
  </p:slideViewPr>
  <p:outlineViewPr>
    <p:cViewPr>
      <p:scale>
        <a:sx n="33" d="100"/>
        <a:sy n="33" d="100"/>
      </p:scale>
      <p:origin x="0" y="-2862"/>
    </p:cViewPr>
  </p:outlineViewPr>
  <p:notesTextViewPr>
    <p:cViewPr>
      <p:scale>
        <a:sx n="3" d="2"/>
        <a:sy n="3" d="2"/>
      </p:scale>
      <p:origin x="0" y="0"/>
    </p:cViewPr>
  </p:notesTextViewPr>
  <p:sorterViewPr>
    <p:cViewPr varScale="1">
      <p:scale>
        <a:sx n="1" d="1"/>
        <a:sy n="1" d="1"/>
      </p:scale>
      <p:origin x="0" y="0"/>
    </p:cViewPr>
  </p:sorterViewPr>
  <p:notesViewPr>
    <p:cSldViewPr>
      <p:cViewPr varScale="1">
        <p:scale>
          <a:sx n="55" d="100"/>
          <a:sy n="55" d="100"/>
        </p:scale>
        <p:origin x="2010" y="90"/>
      </p:cViewPr>
      <p:guideLst>
        <p:guide orient="horz" pos="2909"/>
        <p:guide pos="2189"/>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notesMaster" Target="notesMasters/notesMaster1.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1.xml"/><Relationship Id="rId1" Type="http://schemas.microsoft.com/office/2011/relationships/chartStyle" Target="style1.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1.xml"/></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2.xml"/></Relationships>
</file>

<file path=ppt/charts/_rels/chart7.xml.rels><?xml version="1.0" encoding="UTF-8" standalone="yes"?>
<Relationships xmlns="http://schemas.openxmlformats.org/package/2006/relationships"><Relationship Id="rId3" Type="http://schemas.openxmlformats.org/officeDocument/2006/relationships/chartUserShapes" Target="../drawings/drawing3.xml"/><Relationship Id="rId2" Type="http://schemas.openxmlformats.org/officeDocument/2006/relationships/package" Target="../embeddings/Microsoft_Excel_Worksheet6.xlsx"/><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view3D>
    <c:floor>
      <c:thickness val="0"/>
    </c:floor>
    <c:sideWall>
      <c:thickness val="0"/>
    </c:sideWall>
    <c:backWall>
      <c:thickness val="0"/>
    </c:backWall>
    <c:plotArea>
      <c:layout/>
      <c:pie3DChart>
        <c:varyColors val="1"/>
        <c:ser>
          <c:idx val="0"/>
          <c:order val="0"/>
          <c:tx>
            <c:strRef>
              <c:f>Sheet1!$B$1</c:f>
              <c:strCache>
                <c:ptCount val="1"/>
                <c:pt idx="0">
                  <c:v>Sales</c:v>
                </c:pt>
              </c:strCache>
            </c:strRef>
          </c:tx>
          <c:spPr>
            <a:solidFill>
              <a:srgbClr val="C00000"/>
            </a:solidFill>
          </c:spPr>
          <c:dPt>
            <c:idx val="0"/>
            <c:bubble3D val="0"/>
            <c:explosion val="7"/>
            <c:spPr>
              <a:solidFill>
                <a:srgbClr val="003300"/>
              </a:solidFill>
            </c:spPr>
            <c:extLst>
              <c:ext xmlns:c16="http://schemas.microsoft.com/office/drawing/2014/chart" uri="{C3380CC4-5D6E-409C-BE32-E72D297353CC}">
                <c16:uniqueId val="{00000001-C1C3-4910-A5F4-AC4DA657B18D}"/>
              </c:ext>
            </c:extLst>
          </c:dPt>
          <c:dPt>
            <c:idx val="1"/>
            <c:bubble3D val="0"/>
            <c:spPr>
              <a:solidFill>
                <a:srgbClr val="9A0000"/>
              </a:solidFill>
            </c:spPr>
            <c:extLst>
              <c:ext xmlns:c16="http://schemas.microsoft.com/office/drawing/2014/chart" uri="{C3380CC4-5D6E-409C-BE32-E72D297353CC}">
                <c16:uniqueId val="{00000003-C1C3-4910-A5F4-AC4DA657B18D}"/>
              </c:ext>
            </c:extLst>
          </c:dPt>
          <c:cat>
            <c:strRef>
              <c:f>Sheet1!$A$2:$A$3</c:f>
              <c:strCache>
                <c:ptCount val="2"/>
                <c:pt idx="0">
                  <c:v>Discretionary Spending</c:v>
                </c:pt>
                <c:pt idx="1">
                  <c:v>Non-discretionary Entitlements</c:v>
                </c:pt>
              </c:strCache>
            </c:strRef>
          </c:cat>
          <c:val>
            <c:numRef>
              <c:f>Sheet1!$B$2:$B$3</c:f>
              <c:numCache>
                <c:formatCode>General</c:formatCode>
                <c:ptCount val="2"/>
                <c:pt idx="0">
                  <c:v>30</c:v>
                </c:pt>
                <c:pt idx="1">
                  <c:v>70</c:v>
                </c:pt>
              </c:numCache>
            </c:numRef>
          </c:val>
          <c:extLst>
            <c:ext xmlns:c16="http://schemas.microsoft.com/office/drawing/2014/chart" uri="{C3380CC4-5D6E-409C-BE32-E72D297353CC}">
              <c16:uniqueId val="{00000004-C1C3-4910-A5F4-AC4DA657B18D}"/>
            </c:ext>
          </c:extLst>
        </c:ser>
        <c:dLbls>
          <c:showLegendKey val="0"/>
          <c:showVal val="0"/>
          <c:showCatName val="0"/>
          <c:showSerName val="0"/>
          <c:showPercent val="0"/>
          <c:showBubbleSize val="0"/>
          <c:showLeaderLines val="1"/>
        </c:dLbls>
      </c:pie3DChart>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view3D>
    <c:floor>
      <c:thickness val="0"/>
    </c:floor>
    <c:sideWall>
      <c:thickness val="0"/>
    </c:sideWall>
    <c:backWall>
      <c:thickness val="0"/>
    </c:backWall>
    <c:plotArea>
      <c:layout>
        <c:manualLayout>
          <c:layoutTarget val="inner"/>
          <c:xMode val="edge"/>
          <c:yMode val="edge"/>
          <c:x val="3.571434797779334E-2"/>
          <c:y val="3.5628246769537478E-2"/>
          <c:w val="0.93452380952380953"/>
          <c:h val="0.9147286821705426"/>
        </c:manualLayout>
      </c:layout>
      <c:pie3DChart>
        <c:varyColors val="1"/>
        <c:ser>
          <c:idx val="0"/>
          <c:order val="0"/>
          <c:tx>
            <c:strRef>
              <c:f>Sheet1!$B$1</c:f>
              <c:strCache>
                <c:ptCount val="1"/>
                <c:pt idx="0">
                  <c:v>Sales</c:v>
                </c:pt>
              </c:strCache>
            </c:strRef>
          </c:tx>
          <c:spPr>
            <a:solidFill>
              <a:schemeClr val="accent1"/>
            </a:solidFill>
          </c:spPr>
          <c:explosion val="3"/>
          <c:dPt>
            <c:idx val="0"/>
            <c:bubble3D val="0"/>
            <c:spPr>
              <a:solidFill>
                <a:srgbClr val="9A0000"/>
              </a:solidFill>
            </c:spPr>
            <c:extLst>
              <c:ext xmlns:c16="http://schemas.microsoft.com/office/drawing/2014/chart" uri="{C3380CC4-5D6E-409C-BE32-E72D297353CC}">
                <c16:uniqueId val="{00000001-C5CF-4A47-9CBC-8CC8B777E8D8}"/>
              </c:ext>
            </c:extLst>
          </c:dPt>
          <c:dPt>
            <c:idx val="1"/>
            <c:bubble3D val="0"/>
            <c:spPr>
              <a:solidFill>
                <a:srgbClr val="003300"/>
              </a:solidFill>
            </c:spPr>
            <c:extLst>
              <c:ext xmlns:c16="http://schemas.microsoft.com/office/drawing/2014/chart" uri="{C3380CC4-5D6E-409C-BE32-E72D297353CC}">
                <c16:uniqueId val="{00000003-C5CF-4A47-9CBC-8CC8B777E8D8}"/>
              </c:ext>
            </c:extLst>
          </c:dPt>
          <c:cat>
            <c:strRef>
              <c:f>Sheet1!$A$2:$A$3</c:f>
              <c:strCache>
                <c:ptCount val="2"/>
                <c:pt idx="0">
                  <c:v>Discretionary Spending</c:v>
                </c:pt>
                <c:pt idx="1">
                  <c:v>Non-discretionary Entitlements</c:v>
                </c:pt>
              </c:strCache>
            </c:strRef>
          </c:cat>
          <c:val>
            <c:numRef>
              <c:f>Sheet1!$B$2:$B$3</c:f>
              <c:numCache>
                <c:formatCode>General</c:formatCode>
                <c:ptCount val="2"/>
                <c:pt idx="0">
                  <c:v>29</c:v>
                </c:pt>
                <c:pt idx="1">
                  <c:v>71</c:v>
                </c:pt>
              </c:numCache>
            </c:numRef>
          </c:val>
          <c:extLst>
            <c:ext xmlns:c16="http://schemas.microsoft.com/office/drawing/2014/chart" uri="{C3380CC4-5D6E-409C-BE32-E72D297353CC}">
              <c16:uniqueId val="{00000004-C5CF-4A47-9CBC-8CC8B777E8D8}"/>
            </c:ext>
          </c:extLst>
        </c:ser>
        <c:dLbls>
          <c:showLegendKey val="0"/>
          <c:showVal val="0"/>
          <c:showCatName val="0"/>
          <c:showSerName val="0"/>
          <c:showPercent val="0"/>
          <c:showBubbleSize val="0"/>
          <c:showLeaderLines val="1"/>
        </c:dLbls>
      </c:pie3DChart>
    </c:plotArea>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Mandatory Spending</c:v>
                </c:pt>
              </c:strCache>
            </c:strRef>
          </c:tx>
          <c:dPt>
            <c:idx val="0"/>
            <c:bubble3D val="0"/>
            <c:spPr>
              <a:solidFill>
                <a:srgbClr val="002060"/>
              </a:solidFill>
              <a:ln w="19050">
                <a:solidFill>
                  <a:schemeClr val="lt1"/>
                </a:solidFill>
              </a:ln>
              <a:effectLst/>
            </c:spPr>
            <c:extLst>
              <c:ext xmlns:c16="http://schemas.microsoft.com/office/drawing/2014/chart" uri="{C3380CC4-5D6E-409C-BE32-E72D297353CC}">
                <c16:uniqueId val="{00000003-92B0-48D7-96B7-03CC63920459}"/>
              </c:ext>
            </c:extLst>
          </c:dPt>
          <c:dPt>
            <c:idx val="1"/>
            <c:bubble3D val="0"/>
            <c:spPr>
              <a:solidFill>
                <a:srgbClr val="DEB400"/>
              </a:solidFill>
              <a:ln w="19050">
                <a:solidFill>
                  <a:schemeClr val="lt1"/>
                </a:solidFill>
              </a:ln>
              <a:effectLst/>
            </c:spPr>
            <c:extLst>
              <c:ext xmlns:c16="http://schemas.microsoft.com/office/drawing/2014/chart" uri="{C3380CC4-5D6E-409C-BE32-E72D297353CC}">
                <c16:uniqueId val="{00000004-92B0-48D7-96B7-03CC63920459}"/>
              </c:ext>
            </c:extLst>
          </c:dPt>
          <c:dPt>
            <c:idx val="2"/>
            <c:bubble3D val="0"/>
            <c:spPr>
              <a:solidFill>
                <a:srgbClr val="760F04"/>
              </a:solidFill>
              <a:ln w="19050">
                <a:solidFill>
                  <a:schemeClr val="lt1"/>
                </a:solidFill>
              </a:ln>
              <a:effectLst/>
            </c:spPr>
            <c:extLst>
              <c:ext xmlns:c16="http://schemas.microsoft.com/office/drawing/2014/chart" uri="{C3380CC4-5D6E-409C-BE32-E72D297353CC}">
                <c16:uniqueId val="{00000002-92B0-48D7-96B7-03CC63920459}"/>
              </c:ext>
            </c:extLst>
          </c:dPt>
          <c:cat>
            <c:strRef>
              <c:f>Sheet1!$A$2:$A$4</c:f>
              <c:strCache>
                <c:ptCount val="3"/>
                <c:pt idx="0">
                  <c:v>Medicare</c:v>
                </c:pt>
                <c:pt idx="1">
                  <c:v>Social Security and Other Social Programs</c:v>
                </c:pt>
                <c:pt idx="2">
                  <c:v>Interest on Debt</c:v>
                </c:pt>
              </c:strCache>
            </c:strRef>
          </c:cat>
          <c:val>
            <c:numRef>
              <c:f>Sheet1!$B$2:$B$4</c:f>
              <c:numCache>
                <c:formatCode>General</c:formatCode>
                <c:ptCount val="3"/>
                <c:pt idx="0">
                  <c:v>40</c:v>
                </c:pt>
                <c:pt idx="1">
                  <c:v>52</c:v>
                </c:pt>
                <c:pt idx="2">
                  <c:v>8</c:v>
                </c:pt>
              </c:numCache>
            </c:numRef>
          </c:val>
          <c:extLst>
            <c:ext xmlns:c16="http://schemas.microsoft.com/office/drawing/2014/chart" uri="{C3380CC4-5D6E-409C-BE32-E72D297353CC}">
              <c16:uniqueId val="{00000000-92B0-48D7-96B7-03CC63920459}"/>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Column1</c:v>
                </c:pt>
              </c:strCache>
            </c:strRef>
          </c:tx>
          <c:dPt>
            <c:idx val="0"/>
            <c:bubble3D val="0"/>
            <c:spPr>
              <a:solidFill>
                <a:srgbClr val="000066"/>
              </a:solidFill>
              <a:ln w="19050">
                <a:solidFill>
                  <a:schemeClr val="lt1"/>
                </a:solidFill>
              </a:ln>
              <a:effectLst/>
            </c:spPr>
            <c:extLst>
              <c:ext xmlns:c16="http://schemas.microsoft.com/office/drawing/2014/chart" uri="{C3380CC4-5D6E-409C-BE32-E72D297353CC}">
                <c16:uniqueId val="{00000001-2C55-4372-926D-AB35F6B34533}"/>
              </c:ext>
            </c:extLst>
          </c:dPt>
          <c:dPt>
            <c:idx val="1"/>
            <c:bubble3D val="0"/>
            <c:spPr>
              <a:solidFill>
                <a:srgbClr val="800000"/>
              </a:solidFill>
              <a:ln w="19050">
                <a:solidFill>
                  <a:schemeClr val="lt1"/>
                </a:solidFill>
              </a:ln>
              <a:effectLst/>
            </c:spPr>
            <c:extLst>
              <c:ext xmlns:c16="http://schemas.microsoft.com/office/drawing/2014/chart" uri="{C3380CC4-5D6E-409C-BE32-E72D297353CC}">
                <c16:uniqueId val="{00000002-2C55-4372-926D-AB35F6B34533}"/>
              </c:ext>
            </c:extLst>
          </c:dPt>
          <c:dPt>
            <c:idx val="2"/>
            <c:bubble3D val="0"/>
            <c:spPr>
              <a:solidFill>
                <a:schemeClr val="accent3">
                  <a:lumMod val="75000"/>
                </a:schemeClr>
              </a:solidFill>
              <a:ln w="19050">
                <a:solidFill>
                  <a:schemeClr val="lt1"/>
                </a:solidFill>
              </a:ln>
              <a:effectLst/>
            </c:spPr>
            <c:extLst>
              <c:ext xmlns:c16="http://schemas.microsoft.com/office/drawing/2014/chart" uri="{C3380CC4-5D6E-409C-BE32-E72D297353CC}">
                <c16:uniqueId val="{00000003-2C55-4372-926D-AB35F6B34533}"/>
              </c:ext>
            </c:extLst>
          </c:dPt>
          <c:dPt>
            <c:idx val="3"/>
            <c:bubble3D val="0"/>
            <c:spPr>
              <a:solidFill>
                <a:srgbClr val="FFD41D"/>
              </a:solidFill>
              <a:ln w="19050">
                <a:solidFill>
                  <a:schemeClr val="lt1"/>
                </a:solidFill>
              </a:ln>
              <a:effectLst/>
            </c:spPr>
            <c:extLst>
              <c:ext xmlns:c16="http://schemas.microsoft.com/office/drawing/2014/chart" uri="{C3380CC4-5D6E-409C-BE32-E72D297353CC}">
                <c16:uniqueId val="{00000004-2C55-4372-926D-AB35F6B34533}"/>
              </c:ext>
            </c:extLst>
          </c:dPt>
          <c:dPt>
            <c:idx val="4"/>
            <c:bubble3D val="0"/>
            <c:spPr>
              <a:solidFill>
                <a:schemeClr val="bg2">
                  <a:lumMod val="25000"/>
                </a:schemeClr>
              </a:solidFill>
              <a:ln w="19050">
                <a:solidFill>
                  <a:schemeClr val="lt1"/>
                </a:solidFill>
              </a:ln>
              <a:effectLst/>
            </c:spPr>
            <c:extLst>
              <c:ext xmlns:c16="http://schemas.microsoft.com/office/drawing/2014/chart" uri="{C3380CC4-5D6E-409C-BE32-E72D297353CC}">
                <c16:uniqueId val="{00000005-2C55-4372-926D-AB35F6B34533}"/>
              </c:ext>
            </c:extLst>
          </c:dPt>
          <c:dPt>
            <c:idx val="5"/>
            <c:bubble3D val="0"/>
            <c:spPr>
              <a:solidFill>
                <a:srgbClr val="FF9900"/>
              </a:solidFill>
              <a:ln w="19050">
                <a:solidFill>
                  <a:schemeClr val="lt1"/>
                </a:solidFill>
              </a:ln>
              <a:effectLst/>
            </c:spPr>
            <c:extLst>
              <c:ext xmlns:c16="http://schemas.microsoft.com/office/drawing/2014/chart" uri="{C3380CC4-5D6E-409C-BE32-E72D297353CC}">
                <c16:uniqueId val="{00000006-2C55-4372-926D-AB35F6B34533}"/>
              </c:ext>
            </c:extLst>
          </c:dPt>
          <c:dPt>
            <c:idx val="6"/>
            <c:bubble3D val="0"/>
            <c:spPr>
              <a:solidFill>
                <a:srgbClr val="006600"/>
              </a:solidFill>
              <a:ln w="19050">
                <a:solidFill>
                  <a:schemeClr val="lt1"/>
                </a:solidFill>
              </a:ln>
              <a:effectLst/>
            </c:spPr>
            <c:extLst>
              <c:ext xmlns:c16="http://schemas.microsoft.com/office/drawing/2014/chart" uri="{C3380CC4-5D6E-409C-BE32-E72D297353CC}">
                <c16:uniqueId val="{00000007-2C55-4372-926D-AB35F6B34533}"/>
              </c:ext>
            </c:extLst>
          </c:dPt>
          <c:dPt>
            <c:idx val="7"/>
            <c:bubble3D val="0"/>
            <c:spPr>
              <a:solidFill>
                <a:srgbClr val="3333FF"/>
              </a:solidFill>
              <a:ln w="19050">
                <a:solidFill>
                  <a:schemeClr val="lt1"/>
                </a:solidFill>
              </a:ln>
              <a:effectLst/>
            </c:spPr>
            <c:extLst>
              <c:ext xmlns:c16="http://schemas.microsoft.com/office/drawing/2014/chart" uri="{C3380CC4-5D6E-409C-BE32-E72D297353CC}">
                <c16:uniqueId val="{00000008-2C55-4372-926D-AB35F6B34533}"/>
              </c:ext>
            </c:extLst>
          </c:dPt>
          <c:dPt>
            <c:idx val="8"/>
            <c:bubble3D val="0"/>
            <c:spPr>
              <a:solidFill>
                <a:srgbClr val="00FFFF"/>
              </a:solidFill>
              <a:ln w="19050">
                <a:solidFill>
                  <a:schemeClr val="lt1"/>
                </a:solidFill>
              </a:ln>
              <a:effectLst/>
            </c:spPr>
            <c:extLst>
              <c:ext xmlns:c16="http://schemas.microsoft.com/office/drawing/2014/chart" uri="{C3380CC4-5D6E-409C-BE32-E72D297353CC}">
                <c16:uniqueId val="{00000009-2C55-4372-926D-AB35F6B34533}"/>
              </c:ext>
            </c:extLst>
          </c:dPt>
          <c:dPt>
            <c:idx val="9"/>
            <c:bubble3D val="0"/>
            <c:spPr>
              <a:solidFill>
                <a:srgbClr val="33CC33"/>
              </a:solidFill>
              <a:ln w="19050">
                <a:solidFill>
                  <a:schemeClr val="lt1"/>
                </a:solidFill>
              </a:ln>
              <a:effectLst/>
            </c:spPr>
            <c:extLst>
              <c:ext xmlns:c16="http://schemas.microsoft.com/office/drawing/2014/chart" uri="{C3380CC4-5D6E-409C-BE32-E72D297353CC}">
                <c16:uniqueId val="{0000000A-2C55-4372-926D-AB35F6B34533}"/>
              </c:ext>
            </c:extLst>
          </c:dPt>
          <c:cat>
            <c:strRef>
              <c:f>Sheet1!$A$2:$A$11</c:f>
              <c:strCache>
                <c:ptCount val="10"/>
                <c:pt idx="0">
                  <c:v>DOD</c:v>
                </c:pt>
                <c:pt idx="1">
                  <c:v>Other</c:v>
                </c:pt>
                <c:pt idx="2">
                  <c:v>VA</c:v>
                </c:pt>
                <c:pt idx="3">
                  <c:v>HHS</c:v>
                </c:pt>
                <c:pt idx="4">
                  <c:v>Education</c:v>
                </c:pt>
                <c:pt idx="5">
                  <c:v>Hm Sec</c:v>
                </c:pt>
                <c:pt idx="6">
                  <c:v>St Dept</c:v>
                </c:pt>
                <c:pt idx="7">
                  <c:v>HUD</c:v>
                </c:pt>
                <c:pt idx="8">
                  <c:v>Energy</c:v>
                </c:pt>
                <c:pt idx="9">
                  <c:v>NASA</c:v>
                </c:pt>
              </c:strCache>
            </c:strRef>
          </c:cat>
          <c:val>
            <c:numRef>
              <c:f>Sheet1!$B$2:$B$11</c:f>
              <c:numCache>
                <c:formatCode>General</c:formatCode>
                <c:ptCount val="10"/>
                <c:pt idx="0">
                  <c:v>750</c:v>
                </c:pt>
                <c:pt idx="1">
                  <c:v>247</c:v>
                </c:pt>
                <c:pt idx="2">
                  <c:v>93</c:v>
                </c:pt>
                <c:pt idx="3">
                  <c:v>90</c:v>
                </c:pt>
                <c:pt idx="4">
                  <c:v>62</c:v>
                </c:pt>
                <c:pt idx="5">
                  <c:v>52</c:v>
                </c:pt>
                <c:pt idx="6">
                  <c:v>43</c:v>
                </c:pt>
                <c:pt idx="7">
                  <c:v>38</c:v>
                </c:pt>
                <c:pt idx="8">
                  <c:v>32</c:v>
                </c:pt>
                <c:pt idx="9">
                  <c:v>21</c:v>
                </c:pt>
              </c:numCache>
            </c:numRef>
          </c:val>
          <c:extLst>
            <c:ext xmlns:c16="http://schemas.microsoft.com/office/drawing/2014/chart" uri="{C3380CC4-5D6E-409C-BE32-E72D297353CC}">
              <c16:uniqueId val="{00000000-2C55-4372-926D-AB35F6B34533}"/>
            </c:ext>
          </c:extLst>
        </c:ser>
        <c:dLbls>
          <c:showLegendKey val="0"/>
          <c:showVal val="0"/>
          <c:showCatName val="0"/>
          <c:showSerName val="0"/>
          <c:showPercent val="0"/>
          <c:showBubbleSize val="0"/>
          <c:showLeaderLines val="1"/>
        </c:dLbls>
        <c:firstSliceAng val="0"/>
      </c:pieChart>
      <c:spPr>
        <a:noFill/>
        <a:ln>
          <a:noFill/>
        </a:ln>
        <a:effectLst/>
      </c:spPr>
    </c:plotArea>
    <c:legend>
      <c:legendPos val="l"/>
      <c:layout>
        <c:manualLayout>
          <c:xMode val="edge"/>
          <c:yMode val="edge"/>
          <c:x val="9.2436974789915971E-2"/>
          <c:y val="0.19160892388451445"/>
          <c:w val="0.14045876618363881"/>
          <c:h val="0.6167821522309711"/>
        </c:manualLayout>
      </c:layout>
      <c:overlay val="0"/>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3469624045795642E-2"/>
          <c:y val="3.4227133588406768E-2"/>
          <c:w val="0.90932313462480019"/>
          <c:h val="0.68677195618022757"/>
        </c:manualLayout>
      </c:layout>
      <c:barChart>
        <c:barDir val="col"/>
        <c:grouping val="clustered"/>
        <c:varyColors val="0"/>
        <c:ser>
          <c:idx val="2"/>
          <c:order val="2"/>
          <c:tx>
            <c:strRef>
              <c:f>Sheet1!$D$2</c:f>
              <c:strCache>
                <c:ptCount val="1"/>
                <c:pt idx="0">
                  <c:v>Staff</c:v>
                </c:pt>
              </c:strCache>
            </c:strRef>
          </c:tx>
          <c:invertIfNegative val="0"/>
          <c:cat>
            <c:strRef>
              <c:f>Sheet1!$A$3:$A$22</c:f>
              <c:strCache>
                <c:ptCount val="20"/>
                <c:pt idx="0">
                  <c:v>1983 - 1984</c:v>
                </c:pt>
                <c:pt idx="1">
                  <c:v>1985 - 1986</c:v>
                </c:pt>
                <c:pt idx="2">
                  <c:v>1987 - 1988</c:v>
                </c:pt>
                <c:pt idx="3">
                  <c:v>1989 - 1990</c:v>
                </c:pt>
                <c:pt idx="4">
                  <c:v>1991 - 1992</c:v>
                </c:pt>
                <c:pt idx="5">
                  <c:v>1993 - 1994</c:v>
                </c:pt>
                <c:pt idx="6">
                  <c:v>1995 - 1996</c:v>
                </c:pt>
                <c:pt idx="7">
                  <c:v>1997 - 1998</c:v>
                </c:pt>
                <c:pt idx="8">
                  <c:v>1999 - 2000</c:v>
                </c:pt>
                <c:pt idx="9">
                  <c:v>2001 - 2002</c:v>
                </c:pt>
                <c:pt idx="10">
                  <c:v>2003 - 2004</c:v>
                </c:pt>
                <c:pt idx="11">
                  <c:v>2005 - 2006</c:v>
                </c:pt>
                <c:pt idx="12">
                  <c:v>2007 - 2008</c:v>
                </c:pt>
                <c:pt idx="13">
                  <c:v>2009 - 2010</c:v>
                </c:pt>
                <c:pt idx="14">
                  <c:v>2011 - 2012</c:v>
                </c:pt>
                <c:pt idx="15">
                  <c:v>2013 - 2014</c:v>
                </c:pt>
                <c:pt idx="16">
                  <c:v>2015 - 2016</c:v>
                </c:pt>
                <c:pt idx="17">
                  <c:v>2017-2018</c:v>
                </c:pt>
                <c:pt idx="18">
                  <c:v>2019-2020</c:v>
                </c:pt>
                <c:pt idx="19">
                  <c:v>2021-2022</c:v>
                </c:pt>
              </c:strCache>
            </c:strRef>
          </c:cat>
          <c:val>
            <c:numRef>
              <c:f>Sheet1!$D$3:$D$22</c:f>
              <c:numCache>
                <c:formatCode>General</c:formatCode>
                <c:ptCount val="20"/>
                <c:pt idx="18" formatCode="0.00%">
                  <c:v>1.6E-2</c:v>
                </c:pt>
              </c:numCache>
            </c:numRef>
          </c:val>
          <c:extLst>
            <c:ext xmlns:c16="http://schemas.microsoft.com/office/drawing/2014/chart" uri="{C3380CC4-5D6E-409C-BE32-E72D297353CC}">
              <c16:uniqueId val="{00000000-F6B0-4D70-B8B5-66545E7E1C51}"/>
            </c:ext>
          </c:extLst>
        </c:ser>
        <c:dLbls>
          <c:showLegendKey val="0"/>
          <c:showVal val="0"/>
          <c:showCatName val="0"/>
          <c:showSerName val="0"/>
          <c:showPercent val="0"/>
          <c:showBubbleSize val="0"/>
        </c:dLbls>
        <c:gapWidth val="150"/>
        <c:axId val="74947584"/>
        <c:axId val="74949376"/>
      </c:barChart>
      <c:lineChart>
        <c:grouping val="standard"/>
        <c:varyColors val="0"/>
        <c:ser>
          <c:idx val="0"/>
          <c:order val="0"/>
          <c:tx>
            <c:strRef>
              <c:f>Sheet1!$B$2</c:f>
              <c:strCache>
                <c:ptCount val="1"/>
                <c:pt idx="0">
                  <c:v>Senate</c:v>
                </c:pt>
              </c:strCache>
            </c:strRef>
          </c:tx>
          <c:spPr>
            <a:ln w="57150">
              <a:solidFill>
                <a:schemeClr val="tx2"/>
              </a:solidFill>
            </a:ln>
          </c:spPr>
          <c:marker>
            <c:symbol val="none"/>
          </c:marker>
          <c:cat>
            <c:strRef>
              <c:f>Sheet1!$A$3:$A$22</c:f>
              <c:strCache>
                <c:ptCount val="20"/>
                <c:pt idx="0">
                  <c:v>1983 - 1984</c:v>
                </c:pt>
                <c:pt idx="1">
                  <c:v>1985 - 1986</c:v>
                </c:pt>
                <c:pt idx="2">
                  <c:v>1987 - 1988</c:v>
                </c:pt>
                <c:pt idx="3">
                  <c:v>1989 - 1990</c:v>
                </c:pt>
                <c:pt idx="4">
                  <c:v>1991 - 1992</c:v>
                </c:pt>
                <c:pt idx="5">
                  <c:v>1993 - 1994</c:v>
                </c:pt>
                <c:pt idx="6">
                  <c:v>1995 - 1996</c:v>
                </c:pt>
                <c:pt idx="7">
                  <c:v>1997 - 1998</c:v>
                </c:pt>
                <c:pt idx="8">
                  <c:v>1999 - 2000</c:v>
                </c:pt>
                <c:pt idx="9">
                  <c:v>2001 - 2002</c:v>
                </c:pt>
                <c:pt idx="10">
                  <c:v>2003 - 2004</c:v>
                </c:pt>
                <c:pt idx="11">
                  <c:v>2005 - 2006</c:v>
                </c:pt>
                <c:pt idx="12">
                  <c:v>2007 - 2008</c:v>
                </c:pt>
                <c:pt idx="13">
                  <c:v>2009 - 2010</c:v>
                </c:pt>
                <c:pt idx="14">
                  <c:v>2011 - 2012</c:v>
                </c:pt>
                <c:pt idx="15">
                  <c:v>2013 - 2014</c:v>
                </c:pt>
                <c:pt idx="16">
                  <c:v>2015 - 2016</c:v>
                </c:pt>
                <c:pt idx="17">
                  <c:v>2017-2018</c:v>
                </c:pt>
                <c:pt idx="18">
                  <c:v>2019-2020</c:v>
                </c:pt>
                <c:pt idx="19">
                  <c:v>2021-2022</c:v>
                </c:pt>
              </c:strCache>
            </c:strRef>
          </c:cat>
          <c:val>
            <c:numRef>
              <c:f>Sheet1!$B$3:$B$22</c:f>
              <c:numCache>
                <c:formatCode>0.00%</c:formatCode>
                <c:ptCount val="20"/>
                <c:pt idx="0">
                  <c:v>0.76</c:v>
                </c:pt>
                <c:pt idx="1">
                  <c:v>0.75</c:v>
                </c:pt>
                <c:pt idx="2">
                  <c:v>0.69</c:v>
                </c:pt>
                <c:pt idx="3">
                  <c:v>0.69</c:v>
                </c:pt>
                <c:pt idx="4">
                  <c:v>0.68</c:v>
                </c:pt>
                <c:pt idx="5">
                  <c:v>0.59</c:v>
                </c:pt>
                <c:pt idx="6">
                  <c:v>0.56000000000000005</c:v>
                </c:pt>
                <c:pt idx="7">
                  <c:v>0.48</c:v>
                </c:pt>
                <c:pt idx="8">
                  <c:v>0.43</c:v>
                </c:pt>
                <c:pt idx="9">
                  <c:v>0.38</c:v>
                </c:pt>
                <c:pt idx="10">
                  <c:v>0.35</c:v>
                </c:pt>
                <c:pt idx="11">
                  <c:v>0.31</c:v>
                </c:pt>
                <c:pt idx="12">
                  <c:v>0.28999999999999998</c:v>
                </c:pt>
                <c:pt idx="13">
                  <c:v>0.25</c:v>
                </c:pt>
                <c:pt idx="14">
                  <c:v>0.25</c:v>
                </c:pt>
                <c:pt idx="15">
                  <c:v>0.19</c:v>
                </c:pt>
                <c:pt idx="16">
                  <c:v>0.19</c:v>
                </c:pt>
                <c:pt idx="17">
                  <c:v>0.21</c:v>
                </c:pt>
                <c:pt idx="18">
                  <c:v>0.19</c:v>
                </c:pt>
                <c:pt idx="19">
                  <c:v>0.16</c:v>
                </c:pt>
              </c:numCache>
            </c:numRef>
          </c:val>
          <c:smooth val="0"/>
          <c:extLst>
            <c:ext xmlns:c16="http://schemas.microsoft.com/office/drawing/2014/chart" uri="{C3380CC4-5D6E-409C-BE32-E72D297353CC}">
              <c16:uniqueId val="{00000000-B280-49B6-B7BB-121BCA0673CD}"/>
            </c:ext>
          </c:extLst>
        </c:ser>
        <c:ser>
          <c:idx val="1"/>
          <c:order val="1"/>
          <c:tx>
            <c:strRef>
              <c:f>Sheet1!$C$2</c:f>
              <c:strCache>
                <c:ptCount val="1"/>
                <c:pt idx="0">
                  <c:v>House</c:v>
                </c:pt>
              </c:strCache>
            </c:strRef>
          </c:tx>
          <c:marker>
            <c:symbol val="none"/>
          </c:marker>
          <c:cat>
            <c:strRef>
              <c:f>Sheet1!$A$3:$A$22</c:f>
              <c:strCache>
                <c:ptCount val="20"/>
                <c:pt idx="0">
                  <c:v>1983 - 1984</c:v>
                </c:pt>
                <c:pt idx="1">
                  <c:v>1985 - 1986</c:v>
                </c:pt>
                <c:pt idx="2">
                  <c:v>1987 - 1988</c:v>
                </c:pt>
                <c:pt idx="3">
                  <c:v>1989 - 1990</c:v>
                </c:pt>
                <c:pt idx="4">
                  <c:v>1991 - 1992</c:v>
                </c:pt>
                <c:pt idx="5">
                  <c:v>1993 - 1994</c:v>
                </c:pt>
                <c:pt idx="6">
                  <c:v>1995 - 1996</c:v>
                </c:pt>
                <c:pt idx="7">
                  <c:v>1997 - 1998</c:v>
                </c:pt>
                <c:pt idx="8">
                  <c:v>1999 - 2000</c:v>
                </c:pt>
                <c:pt idx="9">
                  <c:v>2001 - 2002</c:v>
                </c:pt>
                <c:pt idx="10">
                  <c:v>2003 - 2004</c:v>
                </c:pt>
                <c:pt idx="11">
                  <c:v>2005 - 2006</c:v>
                </c:pt>
                <c:pt idx="12">
                  <c:v>2007 - 2008</c:v>
                </c:pt>
                <c:pt idx="13">
                  <c:v>2009 - 2010</c:v>
                </c:pt>
                <c:pt idx="14">
                  <c:v>2011 - 2012</c:v>
                </c:pt>
                <c:pt idx="15">
                  <c:v>2013 - 2014</c:v>
                </c:pt>
                <c:pt idx="16">
                  <c:v>2015 - 2016</c:v>
                </c:pt>
                <c:pt idx="17">
                  <c:v>2017-2018</c:v>
                </c:pt>
                <c:pt idx="18">
                  <c:v>2019-2020</c:v>
                </c:pt>
                <c:pt idx="19">
                  <c:v>2021-2022</c:v>
                </c:pt>
              </c:strCache>
            </c:strRef>
          </c:cat>
          <c:val>
            <c:numRef>
              <c:f>Sheet1!$C$3:$C$22</c:f>
              <c:numCache>
                <c:formatCode>0.00%</c:formatCode>
                <c:ptCount val="20"/>
                <c:pt idx="0">
                  <c:v>0.56799999999999995</c:v>
                </c:pt>
                <c:pt idx="1">
                  <c:v>0.52900000000000003</c:v>
                </c:pt>
                <c:pt idx="2">
                  <c:v>0.502</c:v>
                </c:pt>
                <c:pt idx="3">
                  <c:v>0.48399999999999999</c:v>
                </c:pt>
                <c:pt idx="4">
                  <c:v>0.48</c:v>
                </c:pt>
                <c:pt idx="5">
                  <c:v>0.40689999999999998</c:v>
                </c:pt>
                <c:pt idx="6">
                  <c:v>0.37009999999999998</c:v>
                </c:pt>
                <c:pt idx="7">
                  <c:v>0.31719999999999998</c:v>
                </c:pt>
                <c:pt idx="8">
                  <c:v>0.31030000000000002</c:v>
                </c:pt>
                <c:pt idx="9">
                  <c:v>0.2989</c:v>
                </c:pt>
                <c:pt idx="10">
                  <c:v>0.2782</c:v>
                </c:pt>
                <c:pt idx="11">
                  <c:v>0.25290000000000001</c:v>
                </c:pt>
                <c:pt idx="12">
                  <c:v>0.23449999999999999</c:v>
                </c:pt>
                <c:pt idx="13">
                  <c:v>0.21840000000000001</c:v>
                </c:pt>
                <c:pt idx="14">
                  <c:v>0.2046</c:v>
                </c:pt>
                <c:pt idx="15">
                  <c:v>0.19769999999999999</c:v>
                </c:pt>
                <c:pt idx="16">
                  <c:v>0.182</c:v>
                </c:pt>
                <c:pt idx="17">
                  <c:v>0.16800000000000001</c:v>
                </c:pt>
                <c:pt idx="18">
                  <c:v>0.17699999999999999</c:v>
                </c:pt>
                <c:pt idx="19">
                  <c:v>0.161</c:v>
                </c:pt>
              </c:numCache>
            </c:numRef>
          </c:val>
          <c:smooth val="0"/>
          <c:extLst>
            <c:ext xmlns:c16="http://schemas.microsoft.com/office/drawing/2014/chart" uri="{C3380CC4-5D6E-409C-BE32-E72D297353CC}">
              <c16:uniqueId val="{00000001-B280-49B6-B7BB-121BCA0673CD}"/>
            </c:ext>
          </c:extLst>
        </c:ser>
        <c:dLbls>
          <c:showLegendKey val="0"/>
          <c:showVal val="0"/>
          <c:showCatName val="0"/>
          <c:showSerName val="0"/>
          <c:showPercent val="0"/>
          <c:showBubbleSize val="0"/>
        </c:dLbls>
        <c:marker val="1"/>
        <c:smooth val="0"/>
        <c:axId val="74947584"/>
        <c:axId val="74949376"/>
      </c:lineChart>
      <c:catAx>
        <c:axId val="74947584"/>
        <c:scaling>
          <c:orientation val="minMax"/>
        </c:scaling>
        <c:delete val="0"/>
        <c:axPos val="b"/>
        <c:numFmt formatCode="General" sourceLinked="0"/>
        <c:majorTickMark val="out"/>
        <c:minorTickMark val="none"/>
        <c:tickLblPos val="nextTo"/>
        <c:txPr>
          <a:bodyPr/>
          <a:lstStyle/>
          <a:p>
            <a:pPr>
              <a:defRPr sz="1200">
                <a:solidFill>
                  <a:srgbClr val="003846"/>
                </a:solidFill>
                <a:latin typeface="+mj-lt"/>
              </a:defRPr>
            </a:pPr>
            <a:endParaRPr lang="en-US"/>
          </a:p>
        </c:txPr>
        <c:crossAx val="74949376"/>
        <c:crosses val="autoZero"/>
        <c:auto val="1"/>
        <c:lblAlgn val="ctr"/>
        <c:lblOffset val="100"/>
        <c:noMultiLvlLbl val="0"/>
      </c:catAx>
      <c:valAx>
        <c:axId val="74949376"/>
        <c:scaling>
          <c:orientation val="minMax"/>
        </c:scaling>
        <c:delete val="0"/>
        <c:axPos val="l"/>
        <c:majorGridlines>
          <c:spPr>
            <a:ln>
              <a:solidFill>
                <a:schemeClr val="bg1"/>
              </a:solidFill>
            </a:ln>
          </c:spPr>
        </c:majorGridlines>
        <c:numFmt formatCode="0%" sourceLinked="0"/>
        <c:majorTickMark val="out"/>
        <c:minorTickMark val="none"/>
        <c:tickLblPos val="nextTo"/>
        <c:txPr>
          <a:bodyPr/>
          <a:lstStyle/>
          <a:p>
            <a:pPr>
              <a:defRPr sz="1400">
                <a:solidFill>
                  <a:srgbClr val="003846"/>
                </a:solidFill>
                <a:latin typeface="+mj-lt"/>
              </a:defRPr>
            </a:pPr>
            <a:endParaRPr lang="en-US"/>
          </a:p>
        </c:txPr>
        <c:crossAx val="74947584"/>
        <c:crosses val="autoZero"/>
        <c:crossBetween val="between"/>
      </c:valAx>
    </c:plotArea>
    <c:legend>
      <c:legendPos val="b"/>
      <c:overlay val="0"/>
      <c:txPr>
        <a:bodyPr/>
        <a:lstStyle/>
        <a:p>
          <a:pPr>
            <a:defRPr sz="1400">
              <a:solidFill>
                <a:srgbClr val="003846"/>
              </a:solidFill>
              <a:latin typeface="+mj-lt"/>
            </a:defRPr>
          </a:pPr>
          <a:endParaRPr lang="en-US"/>
        </a:p>
      </c:txPr>
    </c:legend>
    <c:plotVisOnly val="1"/>
    <c:dispBlanksAs val="gap"/>
    <c:showDLblsOverMax val="0"/>
  </c:chart>
  <c:txPr>
    <a:bodyPr/>
    <a:lstStyle/>
    <a:p>
      <a:pPr>
        <a:defRPr sz="1800">
          <a:latin typeface="Gill Sans"/>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areaChart>
        <c:grouping val="stacked"/>
        <c:varyColors val="0"/>
        <c:ser>
          <c:idx val="0"/>
          <c:order val="0"/>
          <c:spPr>
            <a:solidFill>
              <a:schemeClr val="accent1"/>
            </a:solidFill>
            <a:ln>
              <a:noFill/>
            </a:ln>
            <a:effectLst>
              <a:outerShdw blurRad="50800" dist="50800" dir="5400000" algn="ctr" rotWithShape="0">
                <a:srgbClr val="000000">
                  <a:alpha val="50000"/>
                </a:srgbClr>
              </a:outerShdw>
            </a:effectLst>
          </c:spPr>
          <c:cat>
            <c:strRef>
              <c:f>Sheet1!$E$1:$AQ$1</c:f>
              <c:strCache>
                <c:ptCount val="39"/>
                <c:pt idx="0">
                  <c:v>1983</c:v>
                </c:pt>
                <c:pt idx="1">
                  <c:v>1984</c:v>
                </c:pt>
                <c:pt idx="2">
                  <c:v>1985</c:v>
                </c:pt>
                <c:pt idx="3">
                  <c:v>1986</c:v>
                </c:pt>
                <c:pt idx="4">
                  <c:v>1987</c:v>
                </c:pt>
                <c:pt idx="5">
                  <c:v>1988</c:v>
                </c:pt>
                <c:pt idx="6">
                  <c:v>1989</c:v>
                </c:pt>
                <c:pt idx="7">
                  <c:v>1990</c:v>
                </c:pt>
                <c:pt idx="8">
                  <c:v>1991</c:v>
                </c:pt>
                <c:pt idx="9">
                  <c:v>1992</c:v>
                </c:pt>
                <c:pt idx="10">
                  <c:v>1993</c:v>
                </c:pt>
                <c:pt idx="11">
                  <c:v>1994</c:v>
                </c:pt>
                <c:pt idx="12">
                  <c:v>1995</c:v>
                </c:pt>
                <c:pt idx="13">
                  <c:v>1996</c:v>
                </c:pt>
                <c:pt idx="14">
                  <c:v>1997</c:v>
                </c:pt>
                <c:pt idx="15">
                  <c:v>1998</c:v>
                </c:pt>
                <c:pt idx="16">
                  <c:v>1999</c:v>
                </c:pt>
                <c:pt idx="17">
                  <c:v>2000</c:v>
                </c:pt>
                <c:pt idx="18">
                  <c:v>2001</c:v>
                </c:pt>
                <c:pt idx="19">
                  <c:v>2002</c:v>
                </c:pt>
                <c:pt idx="20">
                  <c:v>2003</c:v>
                </c:pt>
                <c:pt idx="21">
                  <c:v>2004</c:v>
                </c:pt>
                <c:pt idx="22">
                  <c:v>2005</c:v>
                </c:pt>
                <c:pt idx="23">
                  <c:v>2006</c:v>
                </c:pt>
                <c:pt idx="24">
                  <c:v>2007</c:v>
                </c:pt>
                <c:pt idx="25">
                  <c:v>2008</c:v>
                </c:pt>
                <c:pt idx="26">
                  <c:v>2009</c:v>
                </c:pt>
                <c:pt idx="27">
                  <c:v>2010</c:v>
                </c:pt>
                <c:pt idx="28">
                  <c:v>2011</c:v>
                </c:pt>
                <c:pt idx="29">
                  <c:v>2012</c:v>
                </c:pt>
                <c:pt idx="30">
                  <c:v>2013</c:v>
                </c:pt>
                <c:pt idx="31">
                  <c:v>2014</c:v>
                </c:pt>
                <c:pt idx="32">
                  <c:v>2015</c:v>
                </c:pt>
                <c:pt idx="33">
                  <c:v>2016</c:v>
                </c:pt>
                <c:pt idx="34">
                  <c:v>2017</c:v>
                </c:pt>
                <c:pt idx="35">
                  <c:v>2018</c:v>
                </c:pt>
                <c:pt idx="36">
                  <c:v>2019</c:v>
                </c:pt>
                <c:pt idx="37">
                  <c:v>2020</c:v>
                </c:pt>
                <c:pt idx="38">
                  <c:v>2021</c:v>
                </c:pt>
              </c:strCache>
            </c:strRef>
          </c:cat>
          <c:val>
            <c:numRef>
              <c:f>Sheet1!$E$2:$AQ$2</c:f>
              <c:numCache>
                <c:formatCode>0%</c:formatCode>
                <c:ptCount val="39"/>
                <c:pt idx="0">
                  <c:v>0.29846078431372552</c:v>
                </c:pt>
                <c:pt idx="1">
                  <c:v>0.29030769230769232</c:v>
                </c:pt>
                <c:pt idx="2">
                  <c:v>0.27690612244897961</c:v>
                </c:pt>
                <c:pt idx="3">
                  <c:v>0.26985283018867923</c:v>
                </c:pt>
                <c:pt idx="4">
                  <c:v>0.26284671532846715</c:v>
                </c:pt>
                <c:pt idx="5">
                  <c:v>0.2706985815602837</c:v>
                </c:pt>
                <c:pt idx="6">
                  <c:v>0.27347796610169495</c:v>
                </c:pt>
                <c:pt idx="7">
                  <c:v>0.26076551724137931</c:v>
                </c:pt>
                <c:pt idx="8">
                  <c:v>0.31846946564885492</c:v>
                </c:pt>
                <c:pt idx="9">
                  <c:v>0.28282578397212543</c:v>
                </c:pt>
                <c:pt idx="10">
                  <c:v>0.27303597122302159</c:v>
                </c:pt>
                <c:pt idx="11">
                  <c:v>0.27188475836431225</c:v>
                </c:pt>
                <c:pt idx="12">
                  <c:v>0.27339382239382237</c:v>
                </c:pt>
                <c:pt idx="13">
                  <c:v>0.26351383399209483</c:v>
                </c:pt>
                <c:pt idx="14">
                  <c:v>0.27024806201550389</c:v>
                </c:pt>
                <c:pt idx="15">
                  <c:v>0.2694375</c:v>
                </c:pt>
                <c:pt idx="16">
                  <c:v>0.26629501915708814</c:v>
                </c:pt>
                <c:pt idx="17">
                  <c:v>0.27028469750889683</c:v>
                </c:pt>
                <c:pt idx="18">
                  <c:v>0.25509310344827585</c:v>
                </c:pt>
                <c:pt idx="19">
                  <c:v>0.26144277108433739</c:v>
                </c:pt>
                <c:pt idx="20">
                  <c:v>0.27582428940568476</c:v>
                </c:pt>
                <c:pt idx="21">
                  <c:v>0.26049541284403666</c:v>
                </c:pt>
                <c:pt idx="22">
                  <c:v>0.26890928270042191</c:v>
                </c:pt>
                <c:pt idx="23">
                  <c:v>0.25559719438877759</c:v>
                </c:pt>
                <c:pt idx="24">
                  <c:v>0.2411039697542533</c:v>
                </c:pt>
                <c:pt idx="25">
                  <c:v>0.23351260504201679</c:v>
                </c:pt>
                <c:pt idx="26">
                  <c:v>0.23131554160125592</c:v>
                </c:pt>
                <c:pt idx="27">
                  <c:v>0.23341829085457272</c:v>
                </c:pt>
                <c:pt idx="28">
                  <c:v>0.23835988200589972</c:v>
                </c:pt>
                <c:pt idx="29">
                  <c:v>0.23389554531490014</c:v>
                </c:pt>
                <c:pt idx="30">
                  <c:v>0.24806743421052629</c:v>
                </c:pt>
                <c:pt idx="31">
                  <c:v>0.25778546712802769</c:v>
                </c:pt>
                <c:pt idx="32">
                  <c:v>0.25800711743772242</c:v>
                </c:pt>
                <c:pt idx="33">
                  <c:v>0.25</c:v>
                </c:pt>
                <c:pt idx="34">
                  <c:v>0.24</c:v>
                </c:pt>
                <c:pt idx="35">
                  <c:v>0.23137876386687797</c:v>
                </c:pt>
                <c:pt idx="36">
                  <c:v>0.22740524781341107</c:v>
                </c:pt>
                <c:pt idx="37">
                  <c:v>0.22375690607734808</c:v>
                </c:pt>
                <c:pt idx="38">
                  <c:v>0.23</c:v>
                </c:pt>
              </c:numCache>
            </c:numRef>
          </c:val>
          <c:extLst>
            <c:ext xmlns:c16="http://schemas.microsoft.com/office/drawing/2014/chart" uri="{C3380CC4-5D6E-409C-BE32-E72D297353CC}">
              <c16:uniqueId val="{00000000-0291-477E-8141-675C8960ABE1}"/>
            </c:ext>
          </c:extLst>
        </c:ser>
        <c:ser>
          <c:idx val="1"/>
          <c:order val="1"/>
          <c:spPr>
            <a:solidFill>
              <a:schemeClr val="accent3"/>
            </a:solidFill>
            <a:ln>
              <a:noFill/>
            </a:ln>
            <a:effectLst>
              <a:outerShdw blurRad="50800" dist="50800" dir="5400000" algn="ctr" rotWithShape="0">
                <a:srgbClr val="000000">
                  <a:alpha val="50000"/>
                </a:srgbClr>
              </a:outerShdw>
            </a:effectLst>
          </c:spPr>
          <c:cat>
            <c:strRef>
              <c:f>Sheet1!$E$1:$AQ$1</c:f>
              <c:strCache>
                <c:ptCount val="39"/>
                <c:pt idx="0">
                  <c:v>1983</c:v>
                </c:pt>
                <c:pt idx="1">
                  <c:v>1984</c:v>
                </c:pt>
                <c:pt idx="2">
                  <c:v>1985</c:v>
                </c:pt>
                <c:pt idx="3">
                  <c:v>1986</c:v>
                </c:pt>
                <c:pt idx="4">
                  <c:v>1987</c:v>
                </c:pt>
                <c:pt idx="5">
                  <c:v>1988</c:v>
                </c:pt>
                <c:pt idx="6">
                  <c:v>1989</c:v>
                </c:pt>
                <c:pt idx="7">
                  <c:v>1990</c:v>
                </c:pt>
                <c:pt idx="8">
                  <c:v>1991</c:v>
                </c:pt>
                <c:pt idx="9">
                  <c:v>1992</c:v>
                </c:pt>
                <c:pt idx="10">
                  <c:v>1993</c:v>
                </c:pt>
                <c:pt idx="11">
                  <c:v>1994</c:v>
                </c:pt>
                <c:pt idx="12">
                  <c:v>1995</c:v>
                </c:pt>
                <c:pt idx="13">
                  <c:v>1996</c:v>
                </c:pt>
                <c:pt idx="14">
                  <c:v>1997</c:v>
                </c:pt>
                <c:pt idx="15">
                  <c:v>1998</c:v>
                </c:pt>
                <c:pt idx="16">
                  <c:v>1999</c:v>
                </c:pt>
                <c:pt idx="17">
                  <c:v>2000</c:v>
                </c:pt>
                <c:pt idx="18">
                  <c:v>2001</c:v>
                </c:pt>
                <c:pt idx="19">
                  <c:v>2002</c:v>
                </c:pt>
                <c:pt idx="20">
                  <c:v>2003</c:v>
                </c:pt>
                <c:pt idx="21">
                  <c:v>2004</c:v>
                </c:pt>
                <c:pt idx="22">
                  <c:v>2005</c:v>
                </c:pt>
                <c:pt idx="23">
                  <c:v>2006</c:v>
                </c:pt>
                <c:pt idx="24">
                  <c:v>2007</c:v>
                </c:pt>
                <c:pt idx="25">
                  <c:v>2008</c:v>
                </c:pt>
                <c:pt idx="26">
                  <c:v>2009</c:v>
                </c:pt>
                <c:pt idx="27">
                  <c:v>2010</c:v>
                </c:pt>
                <c:pt idx="28">
                  <c:v>2011</c:v>
                </c:pt>
                <c:pt idx="29">
                  <c:v>2012</c:v>
                </c:pt>
                <c:pt idx="30">
                  <c:v>2013</c:v>
                </c:pt>
                <c:pt idx="31">
                  <c:v>2014</c:v>
                </c:pt>
                <c:pt idx="32">
                  <c:v>2015</c:v>
                </c:pt>
                <c:pt idx="33">
                  <c:v>2016</c:v>
                </c:pt>
                <c:pt idx="34">
                  <c:v>2017</c:v>
                </c:pt>
                <c:pt idx="35">
                  <c:v>2018</c:v>
                </c:pt>
                <c:pt idx="36">
                  <c:v>2019</c:v>
                </c:pt>
                <c:pt idx="37">
                  <c:v>2020</c:v>
                </c:pt>
                <c:pt idx="38">
                  <c:v>2021</c:v>
                </c:pt>
              </c:strCache>
            </c:strRef>
          </c:cat>
          <c:val>
            <c:numRef>
              <c:f>Sheet1!$E$3:$AQ$3</c:f>
              <c:numCache>
                <c:formatCode>0%</c:formatCode>
                <c:ptCount val="39"/>
                <c:pt idx="0">
                  <c:v>3.1372549019607843E-2</c:v>
                </c:pt>
                <c:pt idx="1">
                  <c:v>3.0769230769230767E-2</c:v>
                </c:pt>
                <c:pt idx="2">
                  <c:v>3.346938775510204E-2</c:v>
                </c:pt>
                <c:pt idx="3">
                  <c:v>3.3584905660377362E-2</c:v>
                </c:pt>
                <c:pt idx="4">
                  <c:v>3.6861313868613139E-2</c:v>
                </c:pt>
                <c:pt idx="5">
                  <c:v>3.8652482269503546E-2</c:v>
                </c:pt>
                <c:pt idx="6">
                  <c:v>3.9322033898305082E-2</c:v>
                </c:pt>
                <c:pt idx="7">
                  <c:v>4.275862068965517E-2</c:v>
                </c:pt>
                <c:pt idx="8">
                  <c:v>5.4198473282442747E-2</c:v>
                </c:pt>
                <c:pt idx="9">
                  <c:v>5.0174216027874564E-2</c:v>
                </c:pt>
                <c:pt idx="10">
                  <c:v>5.4676258992805753E-2</c:v>
                </c:pt>
                <c:pt idx="11">
                  <c:v>5.6133828996282525E-2</c:v>
                </c:pt>
                <c:pt idx="12">
                  <c:v>5.9459459459459463E-2</c:v>
                </c:pt>
                <c:pt idx="13">
                  <c:v>6.0869565217391307E-2</c:v>
                </c:pt>
                <c:pt idx="14">
                  <c:v>6.0077519379844964E-2</c:v>
                </c:pt>
                <c:pt idx="15">
                  <c:v>6.0937499999999999E-2</c:v>
                </c:pt>
                <c:pt idx="16">
                  <c:v>6.2068965517241378E-2</c:v>
                </c:pt>
                <c:pt idx="17">
                  <c:v>6.3345195729537368E-2</c:v>
                </c:pt>
                <c:pt idx="18">
                  <c:v>6.3448275862068956E-2</c:v>
                </c:pt>
                <c:pt idx="19">
                  <c:v>6.8674698795180719E-2</c:v>
                </c:pt>
                <c:pt idx="20">
                  <c:v>7.5968992248062014E-2</c:v>
                </c:pt>
                <c:pt idx="21">
                  <c:v>7.3623853211009171E-2</c:v>
                </c:pt>
                <c:pt idx="22">
                  <c:v>7.6160337552742624E-2</c:v>
                </c:pt>
                <c:pt idx="23">
                  <c:v>7.6152304609218444E-2</c:v>
                </c:pt>
                <c:pt idx="24">
                  <c:v>8.0718336483931952E-2</c:v>
                </c:pt>
                <c:pt idx="25">
                  <c:v>7.2941176470588232E-2</c:v>
                </c:pt>
                <c:pt idx="26">
                  <c:v>7.3155416012558871E-2</c:v>
                </c:pt>
                <c:pt idx="27">
                  <c:v>7.4662668665667162E-2</c:v>
                </c:pt>
                <c:pt idx="28">
                  <c:v>7.7581120943952808E-2</c:v>
                </c:pt>
                <c:pt idx="29">
                  <c:v>8.1874039938556062E-2</c:v>
                </c:pt>
                <c:pt idx="30">
                  <c:v>7.6809210526315799E-2</c:v>
                </c:pt>
                <c:pt idx="31">
                  <c:v>8.4602076124567466E-2</c:v>
                </c:pt>
                <c:pt idx="32">
                  <c:v>8.5409252669039148E-2</c:v>
                </c:pt>
                <c:pt idx="33">
                  <c:v>7.0000000000000007E-2</c:v>
                </c:pt>
                <c:pt idx="34">
                  <c:v>0.08</c:v>
                </c:pt>
                <c:pt idx="35">
                  <c:v>8.0031695721077656E-2</c:v>
                </c:pt>
                <c:pt idx="36">
                  <c:v>7.3906705539358603E-2</c:v>
                </c:pt>
                <c:pt idx="37">
                  <c:v>6.9889502762430902E-2</c:v>
                </c:pt>
                <c:pt idx="38">
                  <c:v>7.0000000000000007E-2</c:v>
                </c:pt>
              </c:numCache>
            </c:numRef>
          </c:val>
          <c:extLst>
            <c:ext xmlns:c16="http://schemas.microsoft.com/office/drawing/2014/chart" uri="{C3380CC4-5D6E-409C-BE32-E72D297353CC}">
              <c16:uniqueId val="{00000001-0291-477E-8141-675C8960ABE1}"/>
            </c:ext>
          </c:extLst>
        </c:ser>
        <c:dLbls>
          <c:showLegendKey val="0"/>
          <c:showVal val="0"/>
          <c:showCatName val="0"/>
          <c:showSerName val="0"/>
          <c:showPercent val="0"/>
          <c:showBubbleSize val="0"/>
        </c:dLbls>
        <c:axId val="100420992"/>
        <c:axId val="100426880"/>
      </c:areaChart>
      <c:catAx>
        <c:axId val="100420992"/>
        <c:scaling>
          <c:orientation val="minMax"/>
        </c:scaling>
        <c:delete val="0"/>
        <c:axPos val="b"/>
        <c:numFmt formatCode="General" sourceLinked="1"/>
        <c:majorTickMark val="out"/>
        <c:minorTickMark val="none"/>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1500" b="0" i="0" u="none" strike="noStrike" kern="1200" baseline="0">
                <a:solidFill>
                  <a:schemeClr val="tx1"/>
                </a:solidFill>
                <a:latin typeface="+mn-lt"/>
                <a:ea typeface="+mn-ea"/>
                <a:cs typeface="+mn-cs"/>
              </a:defRPr>
            </a:pPr>
            <a:endParaRPr lang="en-US"/>
          </a:p>
        </c:txPr>
        <c:crossAx val="100426880"/>
        <c:crossesAt val="0"/>
        <c:auto val="0"/>
        <c:lblAlgn val="ctr"/>
        <c:lblOffset val="100"/>
        <c:tickLblSkip val="5"/>
        <c:noMultiLvlLbl val="0"/>
      </c:catAx>
      <c:valAx>
        <c:axId val="100426880"/>
        <c:scaling>
          <c:orientation val="minMax"/>
          <c:max val="0.4"/>
          <c:min val="0"/>
        </c:scaling>
        <c:delete val="0"/>
        <c:axPos val="l"/>
        <c:majorGridlines>
          <c:spPr>
            <a:ln w="9525" cap="flat" cmpd="sng" algn="ctr">
              <a:solidFill>
                <a:schemeClr val="tx1">
                  <a:tint val="75000"/>
                  <a:shade val="95000"/>
                  <a:satMod val="105000"/>
                </a:schemeClr>
              </a:solidFill>
              <a:prstDash val="solid"/>
              <a:round/>
            </a:ln>
            <a:effectLst/>
          </c:spPr>
        </c:majorGridlines>
        <c:numFmt formatCode="0%" sourceLinked="0"/>
        <c:majorTickMark val="out"/>
        <c:minorTickMark val="none"/>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1500" b="0" i="0" u="none" strike="noStrike" kern="1200" baseline="0">
                <a:solidFill>
                  <a:schemeClr val="tx1"/>
                </a:solidFill>
                <a:latin typeface="+mn-lt"/>
                <a:ea typeface="+mn-ea"/>
                <a:cs typeface="+mn-cs"/>
              </a:defRPr>
            </a:pPr>
            <a:endParaRPr lang="en-US"/>
          </a:p>
        </c:txPr>
        <c:crossAx val="100420992"/>
        <c:crosses val="autoZero"/>
        <c:crossBetween val="midCat"/>
        <c:majorUnit val="0.1"/>
        <c:minorUnit val="2.0000000000000011E-2"/>
      </c:valAx>
      <c:spPr>
        <a:noFill/>
        <a:ln>
          <a:noFill/>
        </a:ln>
        <a:effectLst/>
      </c:spPr>
    </c:plotArea>
    <c:plotVisOnly val="1"/>
    <c:dispBlanksAs val="zero"/>
    <c:showDLblsOverMax val="0"/>
  </c:chart>
  <c:spPr>
    <a:noFill/>
    <a:ln w="9525" cap="flat" cmpd="sng" algn="ctr">
      <a:noFill/>
      <a:prstDash val="solid"/>
    </a:ln>
    <a:effectLst/>
  </c:spPr>
  <c:txPr>
    <a:bodyPr/>
    <a:lstStyle/>
    <a:p>
      <a:pPr>
        <a:defRPr sz="1500" baseline="0"/>
      </a:pPr>
      <a:endParaRPr lang="en-US"/>
    </a:p>
  </c:txPr>
  <c:externalData r:id="rId3">
    <c:autoUpdate val="0"/>
  </c:externalData>
  <c:userShapes r:id="rId4"/>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2750388840283852"/>
          <c:y val="0.27336392277179467"/>
          <c:w val="0.79264107611548551"/>
          <c:h val="0.66630461261154061"/>
        </c:manualLayout>
      </c:layout>
      <c:barChart>
        <c:barDir val="col"/>
        <c:grouping val="clustered"/>
        <c:varyColors val="0"/>
        <c:ser>
          <c:idx val="0"/>
          <c:order val="0"/>
          <c:tx>
            <c:strRef>
              <c:f>Sheet1!$B$1</c:f>
              <c:strCache>
                <c:ptCount val="1"/>
                <c:pt idx="0">
                  <c:v>Pay gap</c:v>
                </c:pt>
              </c:strCache>
            </c:strRef>
          </c:tx>
          <c:spPr>
            <a:solidFill>
              <a:srgbClr val="B5121B"/>
            </a:solidFill>
          </c:spPr>
          <c:invertIfNegative val="0"/>
          <c:dPt>
            <c:idx val="13"/>
            <c:invertIfNegative val="0"/>
            <c:bubble3D val="0"/>
            <c:extLst>
              <c:ext xmlns:c16="http://schemas.microsoft.com/office/drawing/2014/chart" uri="{C3380CC4-5D6E-409C-BE32-E72D297353CC}">
                <c16:uniqueId val="{00000000-AE07-44DE-B969-F814348D5E5F}"/>
              </c:ext>
            </c:extLst>
          </c:dPt>
          <c:dPt>
            <c:idx val="14"/>
            <c:invertIfNegative val="0"/>
            <c:bubble3D val="0"/>
            <c:extLst>
              <c:ext xmlns:c16="http://schemas.microsoft.com/office/drawing/2014/chart" uri="{C3380CC4-5D6E-409C-BE32-E72D297353CC}">
                <c16:uniqueId val="{00000001-AE07-44DE-B969-F814348D5E5F}"/>
              </c:ext>
            </c:extLst>
          </c:dPt>
          <c:dPt>
            <c:idx val="15"/>
            <c:invertIfNegative val="0"/>
            <c:bubble3D val="0"/>
            <c:extLst>
              <c:ext xmlns:c16="http://schemas.microsoft.com/office/drawing/2014/chart" uri="{C3380CC4-5D6E-409C-BE32-E72D297353CC}">
                <c16:uniqueId val="{00000002-AE07-44DE-B969-F814348D5E5F}"/>
              </c:ext>
            </c:extLst>
          </c:dPt>
          <c:dPt>
            <c:idx val="16"/>
            <c:invertIfNegative val="0"/>
            <c:bubble3D val="0"/>
            <c:extLst>
              <c:ext xmlns:c16="http://schemas.microsoft.com/office/drawing/2014/chart" uri="{C3380CC4-5D6E-409C-BE32-E72D297353CC}">
                <c16:uniqueId val="{00000003-AE07-44DE-B969-F814348D5E5F}"/>
              </c:ext>
            </c:extLst>
          </c:dPt>
          <c:dPt>
            <c:idx val="18"/>
            <c:invertIfNegative val="0"/>
            <c:bubble3D val="0"/>
            <c:extLst>
              <c:ext xmlns:c16="http://schemas.microsoft.com/office/drawing/2014/chart" uri="{C3380CC4-5D6E-409C-BE32-E72D297353CC}">
                <c16:uniqueId val="{00000004-AE07-44DE-B969-F814348D5E5F}"/>
              </c:ext>
            </c:extLst>
          </c:dPt>
          <c:dPt>
            <c:idx val="19"/>
            <c:invertIfNegative val="0"/>
            <c:bubble3D val="0"/>
            <c:extLst>
              <c:ext xmlns:c16="http://schemas.microsoft.com/office/drawing/2014/chart" uri="{C3380CC4-5D6E-409C-BE32-E72D297353CC}">
                <c16:uniqueId val="{00000006-AE07-44DE-B969-F814348D5E5F}"/>
              </c:ext>
            </c:extLst>
          </c:dPt>
          <c:dPt>
            <c:idx val="20"/>
            <c:invertIfNegative val="0"/>
            <c:bubble3D val="0"/>
            <c:spPr>
              <a:solidFill>
                <a:srgbClr val="C00000"/>
              </a:solidFill>
            </c:spPr>
            <c:extLst>
              <c:ext xmlns:c16="http://schemas.microsoft.com/office/drawing/2014/chart" uri="{C3380CC4-5D6E-409C-BE32-E72D297353CC}">
                <c16:uniqueId val="{00000008-AE07-44DE-B969-F814348D5E5F}"/>
              </c:ext>
            </c:extLst>
          </c:dPt>
          <c:dPt>
            <c:idx val="21"/>
            <c:invertIfNegative val="0"/>
            <c:bubble3D val="0"/>
            <c:spPr>
              <a:solidFill>
                <a:srgbClr val="C00000"/>
              </a:solidFill>
            </c:spPr>
            <c:extLst>
              <c:ext xmlns:c16="http://schemas.microsoft.com/office/drawing/2014/chart" uri="{C3380CC4-5D6E-409C-BE32-E72D297353CC}">
                <c16:uniqueId val="{0000000A-AE07-44DE-B969-F814348D5E5F}"/>
              </c:ext>
            </c:extLst>
          </c:dPt>
          <c:dPt>
            <c:idx val="22"/>
            <c:invertIfNegative val="0"/>
            <c:bubble3D val="0"/>
            <c:spPr>
              <a:solidFill>
                <a:srgbClr val="C00000"/>
              </a:solidFill>
            </c:spPr>
            <c:extLst>
              <c:ext xmlns:c16="http://schemas.microsoft.com/office/drawing/2014/chart" uri="{C3380CC4-5D6E-409C-BE32-E72D297353CC}">
                <c16:uniqueId val="{0000000A-1CCF-4A74-92D1-5B45CF5FE322}"/>
              </c:ext>
            </c:extLst>
          </c:dPt>
          <c:dPt>
            <c:idx val="24"/>
            <c:invertIfNegative val="0"/>
            <c:bubble3D val="0"/>
            <c:spPr>
              <a:pattFill prst="wdDnDiag">
                <a:fgClr>
                  <a:srgbClr val="B5121B"/>
                </a:fgClr>
                <a:bgClr>
                  <a:sysClr val="window" lastClr="FFFFFF"/>
                </a:bgClr>
              </a:pattFill>
            </c:spPr>
            <c:extLst>
              <c:ext xmlns:c16="http://schemas.microsoft.com/office/drawing/2014/chart" uri="{C3380CC4-5D6E-409C-BE32-E72D297353CC}">
                <c16:uniqueId val="{0000000E-7128-4292-A4ED-FD7EA02710EB}"/>
              </c:ext>
            </c:extLst>
          </c:dPt>
          <c:cat>
            <c:strRef>
              <c:f>Sheet1!$A$2:$A$26</c:f>
              <c:strCache>
                <c:ptCount val="25"/>
                <c:pt idx="0">
                  <c:v>99</c:v>
                </c:pt>
                <c:pt idx="1">
                  <c:v>00</c:v>
                </c:pt>
                <c:pt idx="2">
                  <c:v>01</c:v>
                </c:pt>
                <c:pt idx="3">
                  <c:v>02</c:v>
                </c:pt>
                <c:pt idx="4">
                  <c:v>03</c:v>
                </c:pt>
                <c:pt idx="5">
                  <c:v>04</c:v>
                </c:pt>
                <c:pt idx="6">
                  <c:v>05</c:v>
                </c:pt>
                <c:pt idx="7">
                  <c:v>06</c:v>
                </c:pt>
                <c:pt idx="8">
                  <c:v>07</c:v>
                </c:pt>
                <c:pt idx="9">
                  <c:v>08</c:v>
                </c:pt>
                <c:pt idx="10">
                  <c:v>09</c:v>
                </c:pt>
                <c:pt idx="11">
                  <c:v>10</c:v>
                </c:pt>
                <c:pt idx="12">
                  <c:v>11</c:v>
                </c:pt>
                <c:pt idx="13">
                  <c:v>12</c:v>
                </c:pt>
                <c:pt idx="14">
                  <c:v>13</c:v>
                </c:pt>
                <c:pt idx="15">
                  <c:v>14</c:v>
                </c:pt>
                <c:pt idx="16">
                  <c:v>15</c:v>
                </c:pt>
                <c:pt idx="17">
                  <c:v>16</c:v>
                </c:pt>
                <c:pt idx="18">
                  <c:v>17</c:v>
                </c:pt>
                <c:pt idx="19">
                  <c:v>18</c:v>
                </c:pt>
                <c:pt idx="20">
                  <c:v>19</c:v>
                </c:pt>
                <c:pt idx="21">
                  <c:v>20</c:v>
                </c:pt>
                <c:pt idx="22">
                  <c:v>21</c:v>
                </c:pt>
                <c:pt idx="23">
                  <c:v>22</c:v>
                </c:pt>
                <c:pt idx="24">
                  <c:v>23</c:v>
                </c:pt>
              </c:strCache>
            </c:strRef>
          </c:cat>
          <c:val>
            <c:numRef>
              <c:f>Sheet1!$B$2:$B$26</c:f>
              <c:numCache>
                <c:formatCode>0.0%</c:formatCode>
                <c:ptCount val="25"/>
                <c:pt idx="0" formatCode="0.00%">
                  <c:v>-0.13500000000000001</c:v>
                </c:pt>
                <c:pt idx="1">
                  <c:v>-0.114</c:v>
                </c:pt>
                <c:pt idx="2">
                  <c:v>-0.105</c:v>
                </c:pt>
                <c:pt idx="3">
                  <c:v>-7.6999999999999999E-2</c:v>
                </c:pt>
                <c:pt idx="4">
                  <c:v>-6.5000000000000002E-2</c:v>
                </c:pt>
                <c:pt idx="5">
                  <c:v>-5.3999999999999999E-2</c:v>
                </c:pt>
                <c:pt idx="6">
                  <c:v>-4.9000000000000002E-2</c:v>
                </c:pt>
                <c:pt idx="7">
                  <c:v>-4.3999999999999997E-2</c:v>
                </c:pt>
                <c:pt idx="8">
                  <c:v>-3.9E-2</c:v>
                </c:pt>
                <c:pt idx="9">
                  <c:v>-3.4000000000000002E-2</c:v>
                </c:pt>
                <c:pt idx="10">
                  <c:v>-2.9000000000000001E-2</c:v>
                </c:pt>
                <c:pt idx="11">
                  <c:v>-2.4E-2</c:v>
                </c:pt>
                <c:pt idx="12">
                  <c:v>0</c:v>
                </c:pt>
                <c:pt idx="13">
                  <c:v>0</c:v>
                </c:pt>
                <c:pt idx="14">
                  <c:v>0</c:v>
                </c:pt>
                <c:pt idx="15">
                  <c:v>-8.0000000000000002E-3</c:v>
                </c:pt>
                <c:pt idx="16">
                  <c:v>-1.6E-2</c:v>
                </c:pt>
                <c:pt idx="17">
                  <c:v>-2.6000000000000002E-2</c:v>
                </c:pt>
                <c:pt idx="18">
                  <c:v>-2.6000000000000002E-2</c:v>
                </c:pt>
                <c:pt idx="19" formatCode="0.000%">
                  <c:v>-2.6000000000000002E-2</c:v>
                </c:pt>
                <c:pt idx="20">
                  <c:v>-2.5999999999999999E-2</c:v>
                </c:pt>
                <c:pt idx="21">
                  <c:v>-2.5999999999999999E-2</c:v>
                </c:pt>
                <c:pt idx="22">
                  <c:v>-2.5999999999999999E-2</c:v>
                </c:pt>
                <c:pt idx="23">
                  <c:v>-2.5999999999999999E-2</c:v>
                </c:pt>
                <c:pt idx="24">
                  <c:v>-2.5999999999999999E-2</c:v>
                </c:pt>
              </c:numCache>
            </c:numRef>
          </c:val>
          <c:extLst>
            <c:ext xmlns:c16="http://schemas.microsoft.com/office/drawing/2014/chart" uri="{C3380CC4-5D6E-409C-BE32-E72D297353CC}">
              <c16:uniqueId val="{0000000B-AE07-44DE-B969-F814348D5E5F}"/>
            </c:ext>
          </c:extLst>
        </c:ser>
        <c:dLbls>
          <c:showLegendKey val="0"/>
          <c:showVal val="0"/>
          <c:showCatName val="0"/>
          <c:showSerName val="0"/>
          <c:showPercent val="0"/>
          <c:showBubbleSize val="0"/>
        </c:dLbls>
        <c:gapWidth val="40"/>
        <c:axId val="108552960"/>
        <c:axId val="108554880"/>
      </c:barChart>
      <c:catAx>
        <c:axId val="108552960"/>
        <c:scaling>
          <c:orientation val="minMax"/>
        </c:scaling>
        <c:delete val="0"/>
        <c:axPos val="b"/>
        <c:title>
          <c:tx>
            <c:rich>
              <a:bodyPr/>
              <a:lstStyle/>
              <a:p>
                <a:pPr>
                  <a:defRPr sz="1600">
                    <a:solidFill>
                      <a:schemeClr val="tx1"/>
                    </a:solidFill>
                  </a:defRPr>
                </a:pPr>
                <a:r>
                  <a:rPr lang="en-US" sz="1600" dirty="0">
                    <a:solidFill>
                      <a:schemeClr val="tx1"/>
                    </a:solidFill>
                  </a:rPr>
                  <a:t>Military pay raise gap by year</a:t>
                </a:r>
              </a:p>
            </c:rich>
          </c:tx>
          <c:layout>
            <c:manualLayout>
              <c:xMode val="edge"/>
              <c:yMode val="edge"/>
              <c:x val="0.50356857489886098"/>
              <c:y val="0.80603701384495263"/>
            </c:manualLayout>
          </c:layout>
          <c:overlay val="0"/>
        </c:title>
        <c:numFmt formatCode="General" sourceLinked="1"/>
        <c:majorTickMark val="out"/>
        <c:minorTickMark val="none"/>
        <c:tickLblPos val="high"/>
        <c:txPr>
          <a:bodyPr rot="0"/>
          <a:lstStyle/>
          <a:p>
            <a:pPr>
              <a:defRPr sz="1200"/>
            </a:pPr>
            <a:endParaRPr lang="en-US"/>
          </a:p>
        </c:txPr>
        <c:crossAx val="108554880"/>
        <c:crosses val="autoZero"/>
        <c:auto val="1"/>
        <c:lblAlgn val="ctr"/>
        <c:lblOffset val="100"/>
        <c:tickLblSkip val="1"/>
        <c:noMultiLvlLbl val="0"/>
      </c:catAx>
      <c:valAx>
        <c:axId val="108554880"/>
        <c:scaling>
          <c:orientation val="minMax"/>
          <c:max val="0"/>
          <c:min val="-0.15000000000000002"/>
        </c:scaling>
        <c:delete val="0"/>
        <c:axPos val="l"/>
        <c:title>
          <c:tx>
            <c:rich>
              <a:bodyPr rot="-5400000" vert="horz"/>
              <a:lstStyle/>
              <a:p>
                <a:pPr>
                  <a:defRPr sz="1100"/>
                </a:pPr>
                <a:r>
                  <a:rPr lang="en-US" sz="1100" dirty="0"/>
                  <a:t>Difference between military pay</a:t>
                </a:r>
                <a:r>
                  <a:rPr lang="en-US" sz="1100" baseline="0" dirty="0"/>
                  <a:t> and the private sector</a:t>
                </a:r>
                <a:endParaRPr lang="en-US" sz="1100" dirty="0"/>
              </a:p>
            </c:rich>
          </c:tx>
          <c:layout>
            <c:manualLayout>
              <c:xMode val="edge"/>
              <c:yMode val="edge"/>
              <c:x val="3.1234405216466962E-2"/>
              <c:y val="0.25804833301040575"/>
            </c:manualLayout>
          </c:layout>
          <c:overlay val="0"/>
        </c:title>
        <c:numFmt formatCode="0%" sourceLinked="0"/>
        <c:majorTickMark val="out"/>
        <c:minorTickMark val="none"/>
        <c:tickLblPos val="nextTo"/>
        <c:txPr>
          <a:bodyPr/>
          <a:lstStyle/>
          <a:p>
            <a:pPr>
              <a:defRPr sz="1200"/>
            </a:pPr>
            <a:endParaRPr lang="en-US"/>
          </a:p>
        </c:txPr>
        <c:crossAx val="108552960"/>
        <c:crosses val="autoZero"/>
        <c:crossBetween val="between"/>
        <c:majorUnit val="1.0000000000000002E-2"/>
      </c:valAx>
      <c:spPr>
        <a:noFill/>
        <a:ln w="25400">
          <a:noFill/>
        </a:ln>
      </c:spPr>
    </c:plotArea>
    <c:plotVisOnly val="1"/>
    <c:dispBlanksAs val="gap"/>
    <c:showDLblsOverMax val="0"/>
  </c:chart>
  <c:txPr>
    <a:bodyPr/>
    <a:lstStyle/>
    <a:p>
      <a:pPr>
        <a:defRPr sz="1800">
          <a:solidFill>
            <a:srgbClr val="003846"/>
          </a:solidFill>
          <a:latin typeface="Lato" panose="020F0502020204030203" pitchFamily="34" charset="0"/>
          <a:ea typeface="Lato" panose="020F0502020204030203" pitchFamily="34" charset="0"/>
          <a:cs typeface="Lato" panose="020F0502020204030203" pitchFamily="34" charset="0"/>
        </a:defRPr>
      </a:pPr>
      <a:endParaRPr lang="en-US"/>
    </a:p>
  </c:txPr>
  <c:externalData r:id="rId2">
    <c:autoUpdate val="0"/>
  </c:externalData>
  <c:userShapes r:id="rId3"/>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10.emf"/></Relationships>
</file>

<file path=ppt/drawings/drawing1.xml><?xml version="1.0" encoding="utf-8"?>
<c:userShapes xmlns:c="http://schemas.openxmlformats.org/drawingml/2006/chart">
  <cdr:relSizeAnchor xmlns:cdr="http://schemas.openxmlformats.org/drawingml/2006/chartDrawing">
    <cdr:from>
      <cdr:x>0.06228</cdr:x>
      <cdr:y>0.00294</cdr:y>
    </cdr:from>
    <cdr:to>
      <cdr:x>0.39316</cdr:x>
      <cdr:y>0.2</cdr:y>
    </cdr:to>
    <cdr:sp macro="" textlink="">
      <cdr:nvSpPr>
        <cdr:cNvPr id="2" name="TextBox 1">
          <a:extLst xmlns:a="http://schemas.openxmlformats.org/drawingml/2006/main">
            <a:ext uri="{FF2B5EF4-FFF2-40B4-BE49-F238E27FC236}">
              <a16:creationId xmlns:a16="http://schemas.microsoft.com/office/drawing/2014/main" id="{182B3EE8-663C-4FD9-962E-7521082D5C24}"/>
            </a:ext>
          </a:extLst>
        </cdr:cNvPr>
        <cdr:cNvSpPr txBox="1"/>
      </cdr:nvSpPr>
      <cdr:spPr>
        <a:xfrm xmlns:a="http://schemas.openxmlformats.org/drawingml/2006/main">
          <a:off x="555251" y="16802"/>
          <a:ext cx="2949949" cy="1126198"/>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2000" b="1" dirty="0">
              <a:latin typeface="Gill Sans"/>
            </a:rPr>
            <a:t>2023 proposals</a:t>
          </a:r>
        </a:p>
        <a:p xmlns:a="http://schemas.openxmlformats.org/drawingml/2006/main">
          <a:r>
            <a:rPr lang="en-US" sz="2000" b="1" dirty="0">
              <a:latin typeface="Gill Sans"/>
            </a:rPr>
            <a:t>NDAA $773B (8.1% </a:t>
          </a:r>
          <a:r>
            <a:rPr lang="en-US" sz="2000" b="1" dirty="0" err="1">
              <a:latin typeface="Gill Sans"/>
            </a:rPr>
            <a:t>inc</a:t>
          </a:r>
          <a:r>
            <a:rPr lang="en-US" sz="2000" b="1" dirty="0">
              <a:latin typeface="Gill Sans"/>
            </a:rPr>
            <a:t>)</a:t>
          </a:r>
        </a:p>
        <a:p xmlns:a="http://schemas.openxmlformats.org/drawingml/2006/main">
          <a:r>
            <a:rPr lang="en-US" sz="2000" b="1" dirty="0">
              <a:latin typeface="Gill Sans"/>
            </a:rPr>
            <a:t>VA $301.4 (11.7% </a:t>
          </a:r>
          <a:r>
            <a:rPr lang="en-US" sz="2000" b="1" dirty="0" err="1">
              <a:latin typeface="Gill Sans"/>
            </a:rPr>
            <a:t>inc</a:t>
          </a:r>
          <a:r>
            <a:rPr lang="en-US" sz="2000" b="1" dirty="0">
              <a:latin typeface="Gill Sans"/>
            </a:rPr>
            <a:t>)</a:t>
          </a:r>
        </a:p>
      </cdr:txBody>
    </cdr:sp>
  </cdr:relSizeAnchor>
</c:userShapes>
</file>

<file path=ppt/drawings/drawing2.xml><?xml version="1.0" encoding="utf-8"?>
<c:userShapes xmlns:c="http://schemas.openxmlformats.org/drawingml/2006/chart">
  <cdr:relSizeAnchor xmlns:cdr="http://schemas.openxmlformats.org/drawingml/2006/chartDrawing">
    <cdr:from>
      <cdr:x>0.07672</cdr:x>
      <cdr:y>0.18515</cdr:y>
    </cdr:from>
    <cdr:to>
      <cdr:x>0.95079</cdr:x>
      <cdr:y>0.18515</cdr:y>
    </cdr:to>
    <cdr:cxnSp macro="">
      <cdr:nvCxnSpPr>
        <cdr:cNvPr id="3" name="Straight Connector 2">
          <a:extLst xmlns:a="http://schemas.openxmlformats.org/drawingml/2006/main">
            <a:ext uri="{FF2B5EF4-FFF2-40B4-BE49-F238E27FC236}">
              <a16:creationId xmlns:a16="http://schemas.microsoft.com/office/drawing/2014/main" id="{03131705-0273-495A-BB48-CF8A7A7B113A}"/>
            </a:ext>
          </a:extLst>
        </cdr:cNvPr>
        <cdr:cNvCxnSpPr/>
      </cdr:nvCxnSpPr>
      <cdr:spPr>
        <a:xfrm xmlns:a="http://schemas.openxmlformats.org/drawingml/2006/main">
          <a:off x="631371" y="837982"/>
          <a:ext cx="7193289" cy="0"/>
        </a:xfrm>
        <a:prstGeom xmlns:a="http://schemas.openxmlformats.org/drawingml/2006/main" prst="line">
          <a:avLst/>
        </a:prstGeom>
        <a:ln xmlns:a="http://schemas.openxmlformats.org/drawingml/2006/main" w="15875"/>
      </cdr:spPr>
      <cdr:style>
        <a:lnRef xmlns:a="http://schemas.openxmlformats.org/drawingml/2006/main" idx="3">
          <a:schemeClr val="accent2"/>
        </a:lnRef>
        <a:fillRef xmlns:a="http://schemas.openxmlformats.org/drawingml/2006/main" idx="0">
          <a:schemeClr val="accent2"/>
        </a:fillRef>
        <a:effectRef xmlns:a="http://schemas.openxmlformats.org/drawingml/2006/main" idx="2">
          <a:schemeClr val="accent2"/>
        </a:effectRef>
        <a:fontRef xmlns:a="http://schemas.openxmlformats.org/drawingml/2006/main" idx="minor">
          <a:schemeClr val="tx1"/>
        </a:fontRef>
      </cdr:style>
    </cdr:cxnSp>
  </cdr:relSizeAnchor>
</c:userShapes>
</file>

<file path=ppt/drawings/drawing3.xml><?xml version="1.0" encoding="utf-8"?>
<c:userShapes xmlns:c="http://schemas.openxmlformats.org/drawingml/2006/chart">
  <cdr:relSizeAnchor xmlns:cdr="http://schemas.openxmlformats.org/drawingml/2006/chartDrawing">
    <cdr:from>
      <cdr:x>0.10526</cdr:x>
      <cdr:y>0.08713</cdr:y>
    </cdr:from>
    <cdr:to>
      <cdr:x>0.92982</cdr:x>
      <cdr:y>0.22497</cdr:y>
    </cdr:to>
    <cdr:sp macro="" textlink="">
      <cdr:nvSpPr>
        <cdr:cNvPr id="2" name="TextBox 1"/>
        <cdr:cNvSpPr txBox="1"/>
      </cdr:nvSpPr>
      <cdr:spPr>
        <a:xfrm xmlns:a="http://schemas.openxmlformats.org/drawingml/2006/main">
          <a:off x="914401" y="536555"/>
          <a:ext cx="7162789" cy="84880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400" dirty="0">
              <a:solidFill>
                <a:srgbClr val="003745"/>
              </a:solidFill>
              <a:latin typeface="Lato" panose="020F0502020204030203" pitchFamily="34" charset="0"/>
              <a:ea typeface="Lato" panose="020F0502020204030203" pitchFamily="34" charset="0"/>
              <a:cs typeface="Lato" panose="020F0502020204030203" pitchFamily="34" charset="0"/>
            </a:rPr>
            <a:t>After years of hard work by MOAA and Congress to eliminate the 1999 13.5% pay gap, military pay raises once again edged into the negative territory currently projected at a 2.4% gap behind the private sector for 2021.</a:t>
          </a:r>
        </a:p>
        <a:p xmlns:a="http://schemas.openxmlformats.org/drawingml/2006/main">
          <a:endParaRPr lang="en-US" sz="1400" dirty="0">
            <a:solidFill>
              <a:srgbClr val="003745"/>
            </a:solidFill>
            <a:latin typeface="Lato" panose="020F0502020204030203" pitchFamily="34" charset="0"/>
            <a:ea typeface="Lato" panose="020F0502020204030203" pitchFamily="34" charset="0"/>
            <a:cs typeface="Lato" panose="020F0502020204030203" pitchFamily="34" charset="0"/>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11699" cy="461804"/>
          </a:xfrm>
          <a:prstGeom prst="rect">
            <a:avLst/>
          </a:prstGeom>
        </p:spPr>
        <p:txBody>
          <a:bodyPr vert="horz" lIns="92824" tIns="46412" rIns="92824" bIns="46412" rtlCol="0"/>
          <a:lstStyle>
            <a:lvl1pPr algn="l">
              <a:defRPr sz="1200"/>
            </a:lvl1pPr>
          </a:lstStyle>
          <a:p>
            <a:endParaRPr lang="en-US" dirty="0"/>
          </a:p>
        </p:txBody>
      </p:sp>
      <p:sp>
        <p:nvSpPr>
          <p:cNvPr id="3" name="Date Placeholder 2"/>
          <p:cNvSpPr>
            <a:spLocks noGrp="1"/>
          </p:cNvSpPr>
          <p:nvPr>
            <p:ph type="dt" idx="1"/>
          </p:nvPr>
        </p:nvSpPr>
        <p:spPr>
          <a:xfrm>
            <a:off x="3936769" y="0"/>
            <a:ext cx="3011699" cy="461804"/>
          </a:xfrm>
          <a:prstGeom prst="rect">
            <a:avLst/>
          </a:prstGeom>
        </p:spPr>
        <p:txBody>
          <a:bodyPr vert="horz" lIns="92824" tIns="46412" rIns="92824" bIns="46412" rtlCol="0"/>
          <a:lstStyle>
            <a:lvl1pPr algn="r">
              <a:defRPr sz="1200"/>
            </a:lvl1pPr>
          </a:lstStyle>
          <a:p>
            <a:fld id="{E05E8252-90C7-4FDF-B4AE-5C1E1881ADAF}" type="datetimeFigureOut">
              <a:rPr lang="en-US" smtClean="0"/>
              <a:t>9/4/2022</a:t>
            </a:fld>
            <a:endParaRPr lang="en-US" dirty="0"/>
          </a:p>
        </p:txBody>
      </p:sp>
      <p:sp>
        <p:nvSpPr>
          <p:cNvPr id="4" name="Slide Image Placeholder 3"/>
          <p:cNvSpPr>
            <a:spLocks noGrp="1" noRot="1" noChangeAspect="1"/>
          </p:cNvSpPr>
          <p:nvPr>
            <p:ph type="sldImg" idx="2"/>
          </p:nvPr>
        </p:nvSpPr>
        <p:spPr>
          <a:xfrm>
            <a:off x="1165225" y="692150"/>
            <a:ext cx="4619625" cy="3465513"/>
          </a:xfrm>
          <a:prstGeom prst="rect">
            <a:avLst/>
          </a:prstGeom>
          <a:noFill/>
          <a:ln w="12700">
            <a:solidFill>
              <a:prstClr val="black"/>
            </a:solidFill>
          </a:ln>
        </p:spPr>
        <p:txBody>
          <a:bodyPr vert="horz" lIns="92824" tIns="46412" rIns="92824" bIns="46412" rtlCol="0" anchor="ctr"/>
          <a:lstStyle/>
          <a:p>
            <a:endParaRPr lang="en-US" dirty="0"/>
          </a:p>
        </p:txBody>
      </p:sp>
      <p:sp>
        <p:nvSpPr>
          <p:cNvPr id="5" name="Notes Placeholder 4"/>
          <p:cNvSpPr>
            <a:spLocks noGrp="1"/>
          </p:cNvSpPr>
          <p:nvPr>
            <p:ph type="body" sz="quarter" idx="3"/>
          </p:nvPr>
        </p:nvSpPr>
        <p:spPr>
          <a:xfrm>
            <a:off x="695008" y="4387136"/>
            <a:ext cx="5560060" cy="4156234"/>
          </a:xfrm>
          <a:prstGeom prst="rect">
            <a:avLst/>
          </a:prstGeom>
        </p:spPr>
        <p:txBody>
          <a:bodyPr vert="horz" lIns="92824" tIns="46412" rIns="92824" bIns="4641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772669"/>
            <a:ext cx="3011699" cy="461804"/>
          </a:xfrm>
          <a:prstGeom prst="rect">
            <a:avLst/>
          </a:prstGeom>
        </p:spPr>
        <p:txBody>
          <a:bodyPr vert="horz" lIns="92824" tIns="46412" rIns="92824" bIns="46412"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36769" y="8772669"/>
            <a:ext cx="3011699" cy="461804"/>
          </a:xfrm>
          <a:prstGeom prst="rect">
            <a:avLst/>
          </a:prstGeom>
        </p:spPr>
        <p:txBody>
          <a:bodyPr vert="horz" lIns="92824" tIns="46412" rIns="92824" bIns="46412" rtlCol="0" anchor="b"/>
          <a:lstStyle>
            <a:lvl1pPr algn="r">
              <a:defRPr sz="1200"/>
            </a:lvl1pPr>
          </a:lstStyle>
          <a:p>
            <a:fld id="{52A6790D-2034-4C97-BE84-67B4EACF71BE}" type="slidenum">
              <a:rPr lang="en-US" smtClean="0"/>
              <a:t>‹#›</a:t>
            </a:fld>
            <a:endParaRPr lang="en-US" dirty="0"/>
          </a:p>
        </p:txBody>
      </p:sp>
    </p:spTree>
    <p:extLst>
      <p:ext uri="{BB962C8B-B14F-4D97-AF65-F5344CB8AC3E}">
        <p14:creationId xmlns:p14="http://schemas.microsoft.com/office/powerpoint/2010/main" val="22414093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plus.cq.com/doc/news-6049676?0&amp;srcpage=home&amp;srcsec=ina" TargetMode="External"/><Relationship Id="rId2" Type="http://schemas.openxmlformats.org/officeDocument/2006/relationships/slide" Target="../slides/slide12.xml"/><Relationship Id="rId1" Type="http://schemas.openxmlformats.org/officeDocument/2006/relationships/notesMaster" Target="../notesMasters/notesMaster1.xml"/><Relationship Id="rId4" Type="http://schemas.openxmlformats.org/officeDocument/2006/relationships/hyperlink" Target="https://www.militarytimes.com/news/pentagon-congress/2019/01/10/veterans-welcome-less-than-2-percent-of-capitol-hill-staffers-have-military-experience/"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7908">
              <a:defRPr sz="2400">
                <a:solidFill>
                  <a:schemeClr val="tx1"/>
                </a:solidFill>
                <a:latin typeface="Times" pitchFamily="18" charset="0"/>
              </a:defRPr>
            </a:lvl1pPr>
            <a:lvl2pPr marL="754194" indent="-290074" defTabSz="937908">
              <a:defRPr sz="2400">
                <a:solidFill>
                  <a:schemeClr val="tx1"/>
                </a:solidFill>
                <a:latin typeface="Times" pitchFamily="18" charset="0"/>
              </a:defRPr>
            </a:lvl2pPr>
            <a:lvl3pPr marL="1160299" indent="-232060" defTabSz="937908">
              <a:defRPr sz="2400">
                <a:solidFill>
                  <a:schemeClr val="tx1"/>
                </a:solidFill>
                <a:latin typeface="Times" pitchFamily="18" charset="0"/>
              </a:defRPr>
            </a:lvl3pPr>
            <a:lvl4pPr marL="1624418" indent="-232060" defTabSz="937908">
              <a:defRPr sz="2400">
                <a:solidFill>
                  <a:schemeClr val="tx1"/>
                </a:solidFill>
                <a:latin typeface="Times" pitchFamily="18" charset="0"/>
              </a:defRPr>
            </a:lvl4pPr>
            <a:lvl5pPr marL="2088537" indent="-232060" defTabSz="937908">
              <a:defRPr sz="2400">
                <a:solidFill>
                  <a:schemeClr val="tx1"/>
                </a:solidFill>
                <a:latin typeface="Times" pitchFamily="18" charset="0"/>
              </a:defRPr>
            </a:lvl5pPr>
            <a:lvl6pPr marL="2552657" indent="-232060" defTabSz="937908" eaLnBrk="0" fontAlgn="base" hangingPunct="0">
              <a:spcBef>
                <a:spcPct val="0"/>
              </a:spcBef>
              <a:spcAft>
                <a:spcPct val="0"/>
              </a:spcAft>
              <a:defRPr sz="2400">
                <a:solidFill>
                  <a:schemeClr val="tx1"/>
                </a:solidFill>
                <a:latin typeface="Times" pitchFamily="18" charset="0"/>
              </a:defRPr>
            </a:lvl6pPr>
            <a:lvl7pPr marL="3016775" indent="-232060" defTabSz="937908" eaLnBrk="0" fontAlgn="base" hangingPunct="0">
              <a:spcBef>
                <a:spcPct val="0"/>
              </a:spcBef>
              <a:spcAft>
                <a:spcPct val="0"/>
              </a:spcAft>
              <a:defRPr sz="2400">
                <a:solidFill>
                  <a:schemeClr val="tx1"/>
                </a:solidFill>
                <a:latin typeface="Times" pitchFamily="18" charset="0"/>
              </a:defRPr>
            </a:lvl7pPr>
            <a:lvl8pPr marL="3480895" indent="-232060" defTabSz="937908" eaLnBrk="0" fontAlgn="base" hangingPunct="0">
              <a:spcBef>
                <a:spcPct val="0"/>
              </a:spcBef>
              <a:spcAft>
                <a:spcPct val="0"/>
              </a:spcAft>
              <a:defRPr sz="2400">
                <a:solidFill>
                  <a:schemeClr val="tx1"/>
                </a:solidFill>
                <a:latin typeface="Times" pitchFamily="18" charset="0"/>
              </a:defRPr>
            </a:lvl8pPr>
            <a:lvl9pPr marL="3945014" indent="-232060" defTabSz="937908" eaLnBrk="0" fontAlgn="base" hangingPunct="0">
              <a:spcBef>
                <a:spcPct val="0"/>
              </a:spcBef>
              <a:spcAft>
                <a:spcPct val="0"/>
              </a:spcAft>
              <a:defRPr sz="2400">
                <a:solidFill>
                  <a:schemeClr val="tx1"/>
                </a:solidFill>
                <a:latin typeface="Times" pitchFamily="18" charset="0"/>
              </a:defRPr>
            </a:lvl9pPr>
          </a:lstStyle>
          <a:p>
            <a:fld id="{658509E1-0646-4152-81B1-71BE2F9BCE48}" type="slidenum">
              <a:rPr lang="en-US" altLang="en-US" sz="1200"/>
              <a:pPr/>
              <a:t>1</a:t>
            </a:fld>
            <a:endParaRPr lang="en-US" altLang="en-US" sz="1200" dirty="0"/>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z="1400" b="1" cap="all" dirty="0">
              <a:latin typeface="Arial" panose="020B0604020202020204" pitchFamily="34" charset="0"/>
              <a:cs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a:defRPr/>
            </a:pPr>
            <a:r>
              <a:rPr lang="en-US" b="1" cap="all" dirty="0"/>
              <a:t>The media stories relate how</a:t>
            </a:r>
            <a:r>
              <a:rPr lang="en-US" b="1" cap="all" baseline="0" dirty="0"/>
              <a:t> costs have skyrocketed in the early 2000s. Sure they’ve skyrocketed if you start the clock in year 2000.</a:t>
            </a:r>
          </a:p>
          <a:p>
            <a:pPr>
              <a:defRPr/>
            </a:pPr>
            <a:endParaRPr lang="en-US" b="1" cap="all" baseline="0" dirty="0"/>
          </a:p>
          <a:p>
            <a:pPr>
              <a:defRPr/>
            </a:pPr>
            <a:r>
              <a:rPr lang="en-US" b="1" cap="all" baseline="0" dirty="0"/>
              <a:t>The truth is this growth was required to fix the declines to pay and benefits we experienced in the 1990s. These 1990 fixes were to bring us up to legal standards and intents.</a:t>
            </a:r>
          </a:p>
          <a:p>
            <a:pPr>
              <a:defRPr/>
            </a:pPr>
            <a:endParaRPr lang="en-US" b="1" cap="all" baseline="0" dirty="0"/>
          </a:p>
          <a:p>
            <a:pPr>
              <a:defRPr/>
            </a:pPr>
            <a:r>
              <a:rPr lang="en-US" b="1" cap="all" baseline="0" dirty="0"/>
              <a:t>The extra expense was Especially required as we continue the years of war after 9-11 given the manpower requirements and all volunteer force considerations.</a:t>
            </a:r>
            <a:endParaRPr lang="en-US" b="1" cap="all" dirty="0"/>
          </a:p>
          <a:p>
            <a:pPr>
              <a:defRPr/>
            </a:pPr>
            <a:endParaRPr lang="en-US" b="1" cap="all" dirty="0"/>
          </a:p>
          <a:p>
            <a:pPr>
              <a:defRPr/>
            </a:pPr>
            <a:r>
              <a:rPr lang="en-US" b="1" cap="all" dirty="0"/>
              <a:t>Necessary growth between 2000 and 2011</a:t>
            </a:r>
          </a:p>
          <a:p>
            <a:pPr>
              <a:defRPr/>
            </a:pPr>
            <a:endParaRPr lang="en-US" b="1" cap="all" dirty="0"/>
          </a:p>
          <a:p>
            <a:pPr marL="174236" indent="-174236">
              <a:buFontTx/>
              <a:buChar char="-"/>
              <a:defRPr/>
            </a:pPr>
            <a:r>
              <a:rPr lang="en-US" b="1" cap="all" dirty="0"/>
              <a:t>wars</a:t>
            </a:r>
          </a:p>
          <a:p>
            <a:pPr marL="174236" indent="-174236">
              <a:buFontTx/>
              <a:buChar char="-"/>
              <a:defRPr/>
            </a:pPr>
            <a:r>
              <a:rPr lang="en-US" b="1" cap="all" dirty="0"/>
              <a:t>Pay raises in excess of ECI to reach the pay standard intended by law</a:t>
            </a:r>
          </a:p>
          <a:p>
            <a:pPr marL="174236" indent="-174236">
              <a:buFontTx/>
              <a:buChar char="-"/>
              <a:defRPr/>
            </a:pPr>
            <a:r>
              <a:rPr lang="en-US" b="1" cap="all" dirty="0"/>
              <a:t>Bring housing allowances back</a:t>
            </a:r>
            <a:r>
              <a:rPr lang="en-US" b="1" cap="all" baseline="0" dirty="0"/>
              <a:t> to competitive levels</a:t>
            </a:r>
            <a:endParaRPr lang="en-US" b="1" cap="all" dirty="0"/>
          </a:p>
          <a:p>
            <a:pPr marL="174236" indent="-174236">
              <a:buFontTx/>
              <a:buChar char="-"/>
              <a:defRPr/>
            </a:pPr>
            <a:r>
              <a:rPr lang="en-US" b="1" cap="all" dirty="0"/>
              <a:t>End strength increases</a:t>
            </a:r>
          </a:p>
          <a:p>
            <a:pPr marL="174236" indent="-174236">
              <a:buFontTx/>
              <a:buChar char="-"/>
              <a:defRPr/>
            </a:pPr>
            <a:r>
              <a:rPr lang="en-US" b="1" cap="all" dirty="0"/>
              <a:t>Concurrent receipt</a:t>
            </a:r>
          </a:p>
          <a:p>
            <a:pPr marL="174236" indent="-174236">
              <a:buFontTx/>
              <a:buChar char="-"/>
              <a:defRPr/>
            </a:pPr>
            <a:r>
              <a:rPr lang="en-US" b="1" cap="all" dirty="0"/>
              <a:t>Tricare for life</a:t>
            </a:r>
          </a:p>
          <a:p>
            <a:pPr marL="174236" indent="-174236">
              <a:buFontTx/>
              <a:buChar char="-"/>
              <a:defRPr/>
            </a:pPr>
            <a:endParaRPr lang="en-US" b="1" cap="all" dirty="0"/>
          </a:p>
          <a:p>
            <a:pPr>
              <a:defRPr/>
            </a:pPr>
            <a:r>
              <a:rPr lang="en-US" b="1" cap="all" dirty="0"/>
              <a:t>Since 2011 growth has not just slowed but actually declined. Yet calls for more cuts continue.</a:t>
            </a:r>
          </a:p>
        </p:txBody>
      </p:sp>
      <p:sp>
        <p:nvSpPr>
          <p:cNvPr id="880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940">
              <a:defRPr sz="2400">
                <a:solidFill>
                  <a:schemeClr val="tx1"/>
                </a:solidFill>
                <a:latin typeface="Times" pitchFamily="18" charset="0"/>
              </a:defRPr>
            </a:lvl1pPr>
            <a:lvl2pPr marL="755024" indent="-290394" defTabSz="938940">
              <a:defRPr sz="2400">
                <a:solidFill>
                  <a:schemeClr val="tx1"/>
                </a:solidFill>
                <a:latin typeface="Times" pitchFamily="18" charset="0"/>
              </a:defRPr>
            </a:lvl2pPr>
            <a:lvl3pPr marL="1161575" indent="-232316" defTabSz="938940">
              <a:defRPr sz="2400">
                <a:solidFill>
                  <a:schemeClr val="tx1"/>
                </a:solidFill>
                <a:latin typeface="Times" pitchFamily="18" charset="0"/>
              </a:defRPr>
            </a:lvl3pPr>
            <a:lvl4pPr marL="1626204" indent="-232316" defTabSz="938940">
              <a:defRPr sz="2400">
                <a:solidFill>
                  <a:schemeClr val="tx1"/>
                </a:solidFill>
                <a:latin typeface="Times" pitchFamily="18" charset="0"/>
              </a:defRPr>
            </a:lvl4pPr>
            <a:lvl5pPr marL="2090834" indent="-232316" defTabSz="938940">
              <a:defRPr sz="2400">
                <a:solidFill>
                  <a:schemeClr val="tx1"/>
                </a:solidFill>
                <a:latin typeface="Times" pitchFamily="18" charset="0"/>
              </a:defRPr>
            </a:lvl5pPr>
            <a:lvl6pPr marL="2555465" indent="-232316" defTabSz="938940" eaLnBrk="0" fontAlgn="base" hangingPunct="0">
              <a:spcBef>
                <a:spcPct val="0"/>
              </a:spcBef>
              <a:spcAft>
                <a:spcPct val="0"/>
              </a:spcAft>
              <a:defRPr sz="2400">
                <a:solidFill>
                  <a:schemeClr val="tx1"/>
                </a:solidFill>
                <a:latin typeface="Times" pitchFamily="18" charset="0"/>
              </a:defRPr>
            </a:lvl6pPr>
            <a:lvl7pPr marL="3020094" indent="-232316" defTabSz="938940" eaLnBrk="0" fontAlgn="base" hangingPunct="0">
              <a:spcBef>
                <a:spcPct val="0"/>
              </a:spcBef>
              <a:spcAft>
                <a:spcPct val="0"/>
              </a:spcAft>
              <a:defRPr sz="2400">
                <a:solidFill>
                  <a:schemeClr val="tx1"/>
                </a:solidFill>
                <a:latin typeface="Times" pitchFamily="18" charset="0"/>
              </a:defRPr>
            </a:lvl7pPr>
            <a:lvl8pPr marL="3484725" indent="-232316" defTabSz="938940" eaLnBrk="0" fontAlgn="base" hangingPunct="0">
              <a:spcBef>
                <a:spcPct val="0"/>
              </a:spcBef>
              <a:spcAft>
                <a:spcPct val="0"/>
              </a:spcAft>
              <a:defRPr sz="2400">
                <a:solidFill>
                  <a:schemeClr val="tx1"/>
                </a:solidFill>
                <a:latin typeface="Times" pitchFamily="18" charset="0"/>
              </a:defRPr>
            </a:lvl8pPr>
            <a:lvl9pPr marL="3949354" indent="-232316" defTabSz="938940" eaLnBrk="0" fontAlgn="base" hangingPunct="0">
              <a:spcBef>
                <a:spcPct val="0"/>
              </a:spcBef>
              <a:spcAft>
                <a:spcPct val="0"/>
              </a:spcAft>
              <a:defRPr sz="2400">
                <a:solidFill>
                  <a:schemeClr val="tx1"/>
                </a:solidFill>
                <a:latin typeface="Times" pitchFamily="18" charset="0"/>
              </a:defRPr>
            </a:lvl9pPr>
          </a:lstStyle>
          <a:p>
            <a:fld id="{85F044F7-70FD-45DE-8CE9-AAA35F19612C}" type="slidenum">
              <a:rPr lang="en-US" altLang="en-US" sz="1200"/>
              <a:pPr/>
              <a:t>13</a:t>
            </a:fld>
            <a:endParaRPr lang="en-US" altLang="en-US" sz="1200" dirty="0"/>
          </a:p>
        </p:txBody>
      </p:sp>
    </p:spTree>
    <p:extLst>
      <p:ext uri="{BB962C8B-B14F-4D97-AF65-F5344CB8AC3E}">
        <p14:creationId xmlns:p14="http://schemas.microsoft.com/office/powerpoint/2010/main" val="14681952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a:defRPr/>
            </a:pPr>
            <a:fld id="{A487693C-60A8-4A04-A338-1EDC23EFFF98}" type="slidenum">
              <a:rPr lang="en-US" smtClean="0"/>
              <a:pPr>
                <a:defRPr/>
              </a:pPr>
              <a:t>14</a:t>
            </a:fld>
            <a:endParaRPr lang="en-US"/>
          </a:p>
        </p:txBody>
      </p:sp>
      <p:sp>
        <p:nvSpPr>
          <p:cNvPr id="7" name="Notes Placeholder 6">
            <a:extLst>
              <a:ext uri="{FF2B5EF4-FFF2-40B4-BE49-F238E27FC236}">
                <a16:creationId xmlns:a16="http://schemas.microsoft.com/office/drawing/2014/main" id="{F4FC81BB-54FB-4CA7-8581-12A4D1AC97DD}"/>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36531271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06D61B2C-1E26-114C-8A9E-E61837D9D839}" type="slidenum">
              <a:rPr lang="en-US" smtClean="0"/>
              <a:t>19</a:t>
            </a:fld>
            <a:endParaRPr lang="en-US" dirty="0"/>
          </a:p>
        </p:txBody>
      </p:sp>
      <p:sp>
        <p:nvSpPr>
          <p:cNvPr id="6" name="Rectangle 5"/>
          <p:cNvSpPr/>
          <p:nvPr/>
        </p:nvSpPr>
        <p:spPr>
          <a:xfrm>
            <a:off x="17175" y="4312713"/>
            <a:ext cx="6915725" cy="6196961"/>
          </a:xfrm>
          <a:prstGeom prst="rect">
            <a:avLst/>
          </a:prstGeom>
        </p:spPr>
        <p:txBody>
          <a:bodyPr wrap="square" lIns="91544" tIns="45772" rIns="91544" bIns="45772">
            <a:spAutoFit/>
          </a:bodyPr>
          <a:lstStyle/>
          <a:p>
            <a:r>
              <a:rPr lang="en-US" b="1" cap="all" dirty="0"/>
              <a:t>This indicates the level of currently serving pay in relation to the Employment Cost Index. The 0-line at the top is the Employment Cost Index—where currently serving pay is intended to be.</a:t>
            </a:r>
          </a:p>
          <a:p>
            <a:endParaRPr lang="en-US" b="1" cap="all" dirty="0"/>
          </a:p>
          <a:p>
            <a:r>
              <a:rPr lang="en-US" b="1" cap="all" dirty="0"/>
              <a:t>We fixed the problems in early the 2000’s with the pay increases shown in the last slide. For 3 years, we were fixed.</a:t>
            </a:r>
          </a:p>
          <a:p>
            <a:endParaRPr lang="en-US" b="1" cap="all" dirty="0"/>
          </a:p>
          <a:p>
            <a:r>
              <a:rPr lang="en-US" b="1" cap="all" dirty="0"/>
              <a:t>With the last several years of decreased raises, we are falling behind again. </a:t>
            </a:r>
          </a:p>
          <a:p>
            <a:endParaRPr lang="en-US" b="1" cap="all" dirty="0"/>
          </a:p>
          <a:p>
            <a:pPr lvl="0">
              <a:defRPr/>
            </a:pPr>
            <a:r>
              <a:rPr lang="en-US" b="1" cap="all" dirty="0"/>
              <a:t>The 2.4% pay increase in 2018 slowed the bleeding but you see where we show the issue we are trying to stop. We got things fixed in 2011-2013 and now the last several years of decreased raises has us falling behind again.</a:t>
            </a:r>
          </a:p>
          <a:p>
            <a:pPr lvl="0">
              <a:defRPr/>
            </a:pPr>
            <a:endParaRPr lang="en-US" b="1" cap="all" dirty="0"/>
          </a:p>
          <a:p>
            <a:pPr lvl="0">
              <a:defRPr/>
            </a:pPr>
            <a:r>
              <a:rPr lang="en-US" b="1" cap="all" dirty="0"/>
              <a:t>2018 needed the 2.4% increase to stay steady state. We need 2.9% to catch up with eci.  Dod and Senate Proposed 2.1% but after conference the 2.4% was agreed to and signed by the president.</a:t>
            </a:r>
          </a:p>
          <a:p>
            <a:pPr lvl="0">
              <a:defRPr/>
            </a:pPr>
            <a:endParaRPr lang="en-US" b="1" cap="all" dirty="0"/>
          </a:p>
          <a:p>
            <a:pPr lvl="0">
              <a:defRPr/>
            </a:pPr>
            <a:r>
              <a:rPr lang="en-US" b="1" cap="all" dirty="0"/>
              <a:t>It seems we continue to ride the pendulum</a:t>
            </a:r>
            <a:endParaRPr lang="en-US" dirty="0"/>
          </a:p>
        </p:txBody>
      </p:sp>
      <p:sp>
        <p:nvSpPr>
          <p:cNvPr id="7" name="Notes Placeholder 6"/>
          <p:cNvSpPr>
            <a:spLocks noGrp="1"/>
          </p:cNvSpPr>
          <p:nvPr>
            <p:ph type="body" idx="1"/>
          </p:nvPr>
        </p:nvSpPr>
        <p:spPr/>
        <p:txBody>
          <a:bodyPr/>
          <a:lstStyle/>
          <a:p>
            <a:endParaRPr lang="en-US" b="1" cap="all" baseline="0" dirty="0"/>
          </a:p>
        </p:txBody>
      </p:sp>
    </p:spTree>
    <p:extLst>
      <p:ext uri="{BB962C8B-B14F-4D97-AF65-F5344CB8AC3E}">
        <p14:creationId xmlns:p14="http://schemas.microsoft.com/office/powerpoint/2010/main" val="14688078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940">
              <a:defRPr sz="2400">
                <a:solidFill>
                  <a:schemeClr val="tx1"/>
                </a:solidFill>
                <a:latin typeface="Times" pitchFamily="18" charset="0"/>
              </a:defRPr>
            </a:lvl1pPr>
            <a:lvl2pPr marL="755024" indent="-290394" defTabSz="938940">
              <a:defRPr sz="2400">
                <a:solidFill>
                  <a:schemeClr val="tx1"/>
                </a:solidFill>
                <a:latin typeface="Times" pitchFamily="18" charset="0"/>
              </a:defRPr>
            </a:lvl2pPr>
            <a:lvl3pPr marL="1161575" indent="-232316" defTabSz="938940">
              <a:defRPr sz="2400">
                <a:solidFill>
                  <a:schemeClr val="tx1"/>
                </a:solidFill>
                <a:latin typeface="Times" pitchFamily="18" charset="0"/>
              </a:defRPr>
            </a:lvl3pPr>
            <a:lvl4pPr marL="1626204" indent="-232316" defTabSz="938940">
              <a:defRPr sz="2400">
                <a:solidFill>
                  <a:schemeClr val="tx1"/>
                </a:solidFill>
                <a:latin typeface="Times" pitchFamily="18" charset="0"/>
              </a:defRPr>
            </a:lvl4pPr>
            <a:lvl5pPr marL="2090834" indent="-232316" defTabSz="938940">
              <a:defRPr sz="2400">
                <a:solidFill>
                  <a:schemeClr val="tx1"/>
                </a:solidFill>
                <a:latin typeface="Times" pitchFamily="18" charset="0"/>
              </a:defRPr>
            </a:lvl5pPr>
            <a:lvl6pPr marL="2555465" indent="-232316" defTabSz="938940" eaLnBrk="0" fontAlgn="base" hangingPunct="0">
              <a:spcBef>
                <a:spcPct val="0"/>
              </a:spcBef>
              <a:spcAft>
                <a:spcPct val="0"/>
              </a:spcAft>
              <a:defRPr sz="2400">
                <a:solidFill>
                  <a:schemeClr val="tx1"/>
                </a:solidFill>
                <a:latin typeface="Times" pitchFamily="18" charset="0"/>
              </a:defRPr>
            </a:lvl6pPr>
            <a:lvl7pPr marL="3020094" indent="-232316" defTabSz="938940" eaLnBrk="0" fontAlgn="base" hangingPunct="0">
              <a:spcBef>
                <a:spcPct val="0"/>
              </a:spcBef>
              <a:spcAft>
                <a:spcPct val="0"/>
              </a:spcAft>
              <a:defRPr sz="2400">
                <a:solidFill>
                  <a:schemeClr val="tx1"/>
                </a:solidFill>
                <a:latin typeface="Times" pitchFamily="18" charset="0"/>
              </a:defRPr>
            </a:lvl7pPr>
            <a:lvl8pPr marL="3484725" indent="-232316" defTabSz="938940" eaLnBrk="0" fontAlgn="base" hangingPunct="0">
              <a:spcBef>
                <a:spcPct val="0"/>
              </a:spcBef>
              <a:spcAft>
                <a:spcPct val="0"/>
              </a:spcAft>
              <a:defRPr sz="2400">
                <a:solidFill>
                  <a:schemeClr val="tx1"/>
                </a:solidFill>
                <a:latin typeface="Times" pitchFamily="18" charset="0"/>
              </a:defRPr>
            </a:lvl8pPr>
            <a:lvl9pPr marL="3949354" indent="-232316" defTabSz="938940" eaLnBrk="0" fontAlgn="base" hangingPunct="0">
              <a:spcBef>
                <a:spcPct val="0"/>
              </a:spcBef>
              <a:spcAft>
                <a:spcPct val="0"/>
              </a:spcAft>
              <a:defRPr sz="2400">
                <a:solidFill>
                  <a:schemeClr val="tx1"/>
                </a:solidFill>
                <a:latin typeface="Times" pitchFamily="18" charset="0"/>
              </a:defRPr>
            </a:lvl9pPr>
          </a:lstStyle>
          <a:p>
            <a:fld id="{FDC52213-17BA-4169-9725-9ED8836123AE}" type="slidenum">
              <a:rPr lang="en-US" altLang="en-US" sz="1200"/>
              <a:pPr/>
              <a:t>23</a:t>
            </a:fld>
            <a:endParaRPr lang="en-US" altLang="en-US" sz="1200" dirty="0"/>
          </a:p>
        </p:txBody>
      </p:sp>
      <p:sp>
        <p:nvSpPr>
          <p:cNvPr id="79875" name="Rectangle 2"/>
          <p:cNvSpPr>
            <a:spLocks noGrp="1" noRot="1" noChangeAspect="1" noChangeArrowheads="1" noTextEdit="1"/>
          </p:cNvSpPr>
          <p:nvPr>
            <p:ph type="sldImg"/>
          </p:nvPr>
        </p:nvSpPr>
        <p:spPr>
          <a:xfrm>
            <a:off x="1174750" y="698500"/>
            <a:ext cx="4616450" cy="3462338"/>
          </a:xfrm>
          <a:ln/>
        </p:spPr>
      </p:sp>
      <p:sp>
        <p:nvSpPr>
          <p:cNvPr id="79876" name="Rectangle 3"/>
          <p:cNvSpPr>
            <a:spLocks noGrp="1" noChangeArrowheads="1"/>
          </p:cNvSpPr>
          <p:nvPr>
            <p:ph type="body" idx="1"/>
          </p:nvPr>
        </p:nvSpPr>
        <p:spPr>
          <a:xfrm>
            <a:off x="923854" y="4395110"/>
            <a:ext cx="5105550" cy="41642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z="1400" b="1" cap="all" dirty="0"/>
              <a:t>Specific topics cherry picked from the FY 2017 NDAA.</a:t>
            </a:r>
          </a:p>
          <a:p>
            <a:pPr eaLnBrk="1" hangingPunct="1"/>
            <a:endParaRPr lang="en-US" altLang="en-US" sz="1400" b="1" cap="all" dirty="0"/>
          </a:p>
          <a:p>
            <a:pPr eaLnBrk="1" hangingPunct="1"/>
            <a:r>
              <a:rPr lang="en-US" altLang="en-US" sz="1400" b="1" cap="all" dirty="0"/>
              <a:t>The main issue is what has been passed and changed for 2017. some changes impact your audience.</a:t>
            </a:r>
          </a:p>
          <a:p>
            <a:pPr eaLnBrk="1" hangingPunct="1"/>
            <a:endParaRPr lang="en-US" altLang="en-US" sz="1400" b="1" cap="all" dirty="0"/>
          </a:p>
          <a:p>
            <a:pPr eaLnBrk="1" hangingPunct="1"/>
            <a:r>
              <a:rPr lang="en-US" altLang="en-US" sz="1400" b="1" cap="all" dirty="0"/>
              <a:t>These are topics we find are the hot button issues that impact the audiences’ lives most.</a:t>
            </a:r>
          </a:p>
          <a:p>
            <a:pPr eaLnBrk="1" hangingPunct="1"/>
            <a:endParaRPr lang="en-US" altLang="en-US" sz="1400" b="1" cap="all" dirty="0"/>
          </a:p>
        </p:txBody>
      </p:sp>
    </p:spTree>
    <p:extLst>
      <p:ext uri="{BB962C8B-B14F-4D97-AF65-F5344CB8AC3E}">
        <p14:creationId xmlns:p14="http://schemas.microsoft.com/office/powerpoint/2010/main" val="29168005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7908">
              <a:defRPr sz="2400">
                <a:solidFill>
                  <a:schemeClr val="tx1"/>
                </a:solidFill>
                <a:latin typeface="Times" pitchFamily="18" charset="0"/>
              </a:defRPr>
            </a:lvl1pPr>
            <a:lvl2pPr marL="754194" indent="-290074" defTabSz="937908">
              <a:defRPr sz="2400">
                <a:solidFill>
                  <a:schemeClr val="tx1"/>
                </a:solidFill>
                <a:latin typeface="Times" pitchFamily="18" charset="0"/>
              </a:defRPr>
            </a:lvl2pPr>
            <a:lvl3pPr marL="1160299" indent="-232060" defTabSz="937908">
              <a:defRPr sz="2400">
                <a:solidFill>
                  <a:schemeClr val="tx1"/>
                </a:solidFill>
                <a:latin typeface="Times" pitchFamily="18" charset="0"/>
              </a:defRPr>
            </a:lvl3pPr>
            <a:lvl4pPr marL="1624418" indent="-232060" defTabSz="937908">
              <a:defRPr sz="2400">
                <a:solidFill>
                  <a:schemeClr val="tx1"/>
                </a:solidFill>
                <a:latin typeface="Times" pitchFamily="18" charset="0"/>
              </a:defRPr>
            </a:lvl4pPr>
            <a:lvl5pPr marL="2088537" indent="-232060" defTabSz="937908">
              <a:defRPr sz="2400">
                <a:solidFill>
                  <a:schemeClr val="tx1"/>
                </a:solidFill>
                <a:latin typeface="Times" pitchFamily="18" charset="0"/>
              </a:defRPr>
            </a:lvl5pPr>
            <a:lvl6pPr marL="2552657" indent="-232060" defTabSz="937908" eaLnBrk="0" fontAlgn="base" hangingPunct="0">
              <a:spcBef>
                <a:spcPct val="0"/>
              </a:spcBef>
              <a:spcAft>
                <a:spcPct val="0"/>
              </a:spcAft>
              <a:defRPr sz="2400">
                <a:solidFill>
                  <a:schemeClr val="tx1"/>
                </a:solidFill>
                <a:latin typeface="Times" pitchFamily="18" charset="0"/>
              </a:defRPr>
            </a:lvl6pPr>
            <a:lvl7pPr marL="3016775" indent="-232060" defTabSz="937908" eaLnBrk="0" fontAlgn="base" hangingPunct="0">
              <a:spcBef>
                <a:spcPct val="0"/>
              </a:spcBef>
              <a:spcAft>
                <a:spcPct val="0"/>
              </a:spcAft>
              <a:defRPr sz="2400">
                <a:solidFill>
                  <a:schemeClr val="tx1"/>
                </a:solidFill>
                <a:latin typeface="Times" pitchFamily="18" charset="0"/>
              </a:defRPr>
            </a:lvl7pPr>
            <a:lvl8pPr marL="3480895" indent="-232060" defTabSz="937908" eaLnBrk="0" fontAlgn="base" hangingPunct="0">
              <a:spcBef>
                <a:spcPct val="0"/>
              </a:spcBef>
              <a:spcAft>
                <a:spcPct val="0"/>
              </a:spcAft>
              <a:defRPr sz="2400">
                <a:solidFill>
                  <a:schemeClr val="tx1"/>
                </a:solidFill>
                <a:latin typeface="Times" pitchFamily="18" charset="0"/>
              </a:defRPr>
            </a:lvl8pPr>
            <a:lvl9pPr marL="3945014" indent="-232060" defTabSz="937908" eaLnBrk="0" fontAlgn="base" hangingPunct="0">
              <a:spcBef>
                <a:spcPct val="0"/>
              </a:spcBef>
              <a:spcAft>
                <a:spcPct val="0"/>
              </a:spcAft>
              <a:defRPr sz="2400">
                <a:solidFill>
                  <a:schemeClr val="tx1"/>
                </a:solidFill>
                <a:latin typeface="Times" pitchFamily="18" charset="0"/>
              </a:defRPr>
            </a:lvl9pPr>
          </a:lstStyle>
          <a:p>
            <a:fld id="{5BB1335B-4182-4E03-89FA-8855A9A01D63}" type="slidenum">
              <a:rPr lang="en-US" altLang="en-US" sz="1200"/>
              <a:pPr/>
              <a:t>25</a:t>
            </a:fld>
            <a:endParaRPr lang="en-US" altLang="en-US" sz="1200" dirty="0"/>
          </a:p>
        </p:txBody>
      </p:sp>
      <p:sp>
        <p:nvSpPr>
          <p:cNvPr id="97283" name="Rectangle 2"/>
          <p:cNvSpPr>
            <a:spLocks noGrp="1" noRot="1" noChangeAspect="1" noChangeArrowheads="1" noTextEdit="1"/>
          </p:cNvSpPr>
          <p:nvPr>
            <p:ph type="sldImg"/>
          </p:nvPr>
        </p:nvSpPr>
        <p:spPr>
          <a:xfrm>
            <a:off x="1179513" y="696913"/>
            <a:ext cx="4608512" cy="3457575"/>
          </a:xfrm>
          <a:ln/>
        </p:spPr>
      </p:sp>
      <p:sp>
        <p:nvSpPr>
          <p:cNvPr id="97284" name="Rectangle 3"/>
          <p:cNvSpPr>
            <a:spLocks noGrp="1" noChangeArrowheads="1"/>
          </p:cNvSpPr>
          <p:nvPr>
            <p:ph type="body" idx="1"/>
          </p:nvPr>
        </p:nvSpPr>
        <p:spPr>
          <a:xfrm>
            <a:off x="923431" y="4389653"/>
            <a:ext cx="5103218" cy="415078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b="1" cap="all" dirty="0"/>
          </a:p>
        </p:txBody>
      </p:sp>
    </p:spTree>
    <p:extLst>
      <p:ext uri="{BB962C8B-B14F-4D97-AF65-F5344CB8AC3E}">
        <p14:creationId xmlns:p14="http://schemas.microsoft.com/office/powerpoint/2010/main" val="36147816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cap="all" dirty="0"/>
          </a:p>
        </p:txBody>
      </p:sp>
      <p:sp>
        <p:nvSpPr>
          <p:cNvPr id="4" name="Slide Number Placeholder 3"/>
          <p:cNvSpPr>
            <a:spLocks noGrp="1"/>
          </p:cNvSpPr>
          <p:nvPr>
            <p:ph type="sldNum" sz="quarter" idx="10"/>
          </p:nvPr>
        </p:nvSpPr>
        <p:spPr/>
        <p:txBody>
          <a:bodyPr/>
          <a:lstStyle/>
          <a:p>
            <a:fld id="{52A6790D-2034-4C97-BE84-67B4EACF71BE}" type="slidenum">
              <a:rPr lang="en-US" smtClean="0"/>
              <a:t>28</a:t>
            </a:fld>
            <a:endParaRPr lang="en-US" dirty="0"/>
          </a:p>
        </p:txBody>
      </p:sp>
    </p:spTree>
    <p:extLst>
      <p:ext uri="{BB962C8B-B14F-4D97-AF65-F5344CB8AC3E}">
        <p14:creationId xmlns:p14="http://schemas.microsoft.com/office/powerpoint/2010/main" val="40365442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THIS IS SELF-EXPLANATORY.  NOTE THE ANNUAL AVERAGE INCREASES ARE SUBSTANTIAL. ESPECIALLY</a:t>
            </a:r>
            <a:r>
              <a:rPr lang="en-US" b="1" baseline="0" dirty="0"/>
              <a:t> IF CPI STAYS DOWN AND RETIRED PAY AND SOCIAL SECURITY INCOMES STAY FLAT.</a:t>
            </a:r>
          </a:p>
          <a:p>
            <a:endParaRPr lang="en-US" b="1" dirty="0"/>
          </a:p>
        </p:txBody>
      </p:sp>
      <p:sp>
        <p:nvSpPr>
          <p:cNvPr id="4" name="Slide Number Placeholder 3"/>
          <p:cNvSpPr>
            <a:spLocks noGrp="1"/>
          </p:cNvSpPr>
          <p:nvPr>
            <p:ph type="sldNum" sz="quarter" idx="10"/>
          </p:nvPr>
        </p:nvSpPr>
        <p:spPr/>
        <p:txBody>
          <a:bodyPr/>
          <a:lstStyle/>
          <a:p>
            <a:fld id="{52A6790D-2034-4C97-BE84-67B4EACF71BE}" type="slidenum">
              <a:rPr lang="en-US" smtClean="0"/>
              <a:t>30</a:t>
            </a:fld>
            <a:endParaRPr lang="en-US" dirty="0"/>
          </a:p>
        </p:txBody>
      </p:sp>
    </p:spTree>
    <p:extLst>
      <p:ext uri="{BB962C8B-B14F-4D97-AF65-F5344CB8AC3E}">
        <p14:creationId xmlns:p14="http://schemas.microsoft.com/office/powerpoint/2010/main" val="13299260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7908">
              <a:defRPr sz="2400">
                <a:solidFill>
                  <a:schemeClr val="tx1"/>
                </a:solidFill>
                <a:latin typeface="Times" pitchFamily="18" charset="0"/>
              </a:defRPr>
            </a:lvl1pPr>
            <a:lvl2pPr marL="754194" indent="-290074" defTabSz="937908">
              <a:defRPr sz="2400">
                <a:solidFill>
                  <a:schemeClr val="tx1"/>
                </a:solidFill>
                <a:latin typeface="Times" pitchFamily="18" charset="0"/>
              </a:defRPr>
            </a:lvl2pPr>
            <a:lvl3pPr marL="1160299" indent="-232060" defTabSz="937908">
              <a:defRPr sz="2400">
                <a:solidFill>
                  <a:schemeClr val="tx1"/>
                </a:solidFill>
                <a:latin typeface="Times" pitchFamily="18" charset="0"/>
              </a:defRPr>
            </a:lvl3pPr>
            <a:lvl4pPr marL="1624418" indent="-232060" defTabSz="937908">
              <a:defRPr sz="2400">
                <a:solidFill>
                  <a:schemeClr val="tx1"/>
                </a:solidFill>
                <a:latin typeface="Times" pitchFamily="18" charset="0"/>
              </a:defRPr>
            </a:lvl4pPr>
            <a:lvl5pPr marL="2088537" indent="-232060" defTabSz="937908">
              <a:defRPr sz="2400">
                <a:solidFill>
                  <a:schemeClr val="tx1"/>
                </a:solidFill>
                <a:latin typeface="Times" pitchFamily="18" charset="0"/>
              </a:defRPr>
            </a:lvl5pPr>
            <a:lvl6pPr marL="2552657" indent="-232060" defTabSz="937908" eaLnBrk="0" fontAlgn="base" hangingPunct="0">
              <a:spcBef>
                <a:spcPct val="0"/>
              </a:spcBef>
              <a:spcAft>
                <a:spcPct val="0"/>
              </a:spcAft>
              <a:defRPr sz="2400">
                <a:solidFill>
                  <a:schemeClr val="tx1"/>
                </a:solidFill>
                <a:latin typeface="Times" pitchFamily="18" charset="0"/>
              </a:defRPr>
            </a:lvl6pPr>
            <a:lvl7pPr marL="3016775" indent="-232060" defTabSz="937908" eaLnBrk="0" fontAlgn="base" hangingPunct="0">
              <a:spcBef>
                <a:spcPct val="0"/>
              </a:spcBef>
              <a:spcAft>
                <a:spcPct val="0"/>
              </a:spcAft>
              <a:defRPr sz="2400">
                <a:solidFill>
                  <a:schemeClr val="tx1"/>
                </a:solidFill>
                <a:latin typeface="Times" pitchFamily="18" charset="0"/>
              </a:defRPr>
            </a:lvl7pPr>
            <a:lvl8pPr marL="3480895" indent="-232060" defTabSz="937908" eaLnBrk="0" fontAlgn="base" hangingPunct="0">
              <a:spcBef>
                <a:spcPct val="0"/>
              </a:spcBef>
              <a:spcAft>
                <a:spcPct val="0"/>
              </a:spcAft>
              <a:defRPr sz="2400">
                <a:solidFill>
                  <a:schemeClr val="tx1"/>
                </a:solidFill>
                <a:latin typeface="Times" pitchFamily="18" charset="0"/>
              </a:defRPr>
            </a:lvl8pPr>
            <a:lvl9pPr marL="3945014" indent="-232060" defTabSz="937908" eaLnBrk="0" fontAlgn="base" hangingPunct="0">
              <a:spcBef>
                <a:spcPct val="0"/>
              </a:spcBef>
              <a:spcAft>
                <a:spcPct val="0"/>
              </a:spcAft>
              <a:defRPr sz="2400">
                <a:solidFill>
                  <a:schemeClr val="tx1"/>
                </a:solidFill>
                <a:latin typeface="Times" pitchFamily="18" charset="0"/>
              </a:defRPr>
            </a:lvl9pPr>
          </a:lstStyle>
          <a:p>
            <a:fld id="{99F705D4-403A-41EE-944D-8F4361E818B0}" type="slidenum">
              <a:rPr lang="en-US" altLang="en-US" sz="1200"/>
              <a:pPr/>
              <a:t>34</a:t>
            </a:fld>
            <a:endParaRPr lang="en-US" altLang="en-US" sz="1200" dirty="0"/>
          </a:p>
        </p:txBody>
      </p:sp>
      <p:sp>
        <p:nvSpPr>
          <p:cNvPr id="112643" name="Rectangle 2"/>
          <p:cNvSpPr>
            <a:spLocks noGrp="1" noRot="1" noChangeAspect="1" noChangeArrowheads="1" noTextEdit="1"/>
          </p:cNvSpPr>
          <p:nvPr>
            <p:ph type="sldImg"/>
          </p:nvPr>
        </p:nvSpPr>
        <p:spPr>
          <a:xfrm>
            <a:off x="1168400" y="693738"/>
            <a:ext cx="4618038" cy="3463925"/>
          </a:xfrm>
          <a:ln/>
        </p:spPr>
      </p:sp>
      <p:sp>
        <p:nvSpPr>
          <p:cNvPr id="112644" name="Rectangle 3"/>
          <p:cNvSpPr>
            <a:spLocks noGrp="1" noChangeArrowheads="1"/>
          </p:cNvSpPr>
          <p:nvPr>
            <p:ph type="body" idx="1"/>
          </p:nvPr>
        </p:nvSpPr>
        <p:spPr>
          <a:xfrm>
            <a:off x="923431" y="4387558"/>
            <a:ext cx="5103218" cy="415288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b="1" cap="all"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5225" y="692150"/>
            <a:ext cx="4619625" cy="3463925"/>
          </a:xfrm>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fld id="{06D61B2C-1E26-114C-8A9E-E61837D9D839}" type="slidenum">
              <a:rPr lang="en-US" smtClean="0"/>
              <a:pPr/>
              <a:t>2</a:t>
            </a:fld>
            <a:endParaRPr lang="en-US" dirty="0"/>
          </a:p>
        </p:txBody>
      </p:sp>
    </p:spTree>
    <p:extLst>
      <p:ext uri="{BB962C8B-B14F-4D97-AF65-F5344CB8AC3E}">
        <p14:creationId xmlns:p14="http://schemas.microsoft.com/office/powerpoint/2010/main" val="4385355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5225" y="692150"/>
            <a:ext cx="4619625" cy="3463925"/>
          </a:xfrm>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06D61B2C-1E26-114C-8A9E-E61837D9D839}" type="slidenum">
              <a:rPr lang="en-US" smtClean="0"/>
              <a:pPr/>
              <a:t>3</a:t>
            </a:fld>
            <a:endParaRPr lang="en-US" dirty="0"/>
          </a:p>
        </p:txBody>
      </p:sp>
    </p:spTree>
    <p:extLst>
      <p:ext uri="{BB962C8B-B14F-4D97-AF65-F5344CB8AC3E}">
        <p14:creationId xmlns:p14="http://schemas.microsoft.com/office/powerpoint/2010/main" val="11527333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baseline="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52A6790D-2034-4C97-BE84-67B4EACF71BE}" type="slidenum">
              <a:rPr lang="en-US" smtClean="0"/>
              <a:t>4</a:t>
            </a:fld>
            <a:endParaRPr lang="en-US" dirty="0"/>
          </a:p>
        </p:txBody>
      </p:sp>
    </p:spTree>
    <p:extLst>
      <p:ext uri="{BB962C8B-B14F-4D97-AF65-F5344CB8AC3E}">
        <p14:creationId xmlns:p14="http://schemas.microsoft.com/office/powerpoint/2010/main" val="6917665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6D61B2C-1E26-114C-8A9E-E61837D9D839}" type="slidenum">
              <a:rPr lang="en-US" smtClean="0"/>
              <a:t>5</a:t>
            </a:fld>
            <a:endParaRPr lang="en-US"/>
          </a:p>
        </p:txBody>
      </p:sp>
    </p:spTree>
    <p:extLst>
      <p:ext uri="{BB962C8B-B14F-4D97-AF65-F5344CB8AC3E}">
        <p14:creationId xmlns:p14="http://schemas.microsoft.com/office/powerpoint/2010/main" val="5551213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7908">
              <a:defRPr sz="2400">
                <a:solidFill>
                  <a:schemeClr val="tx1"/>
                </a:solidFill>
                <a:latin typeface="Times" pitchFamily="18" charset="0"/>
              </a:defRPr>
            </a:lvl1pPr>
            <a:lvl2pPr marL="754194" indent="-290074" defTabSz="937908">
              <a:defRPr sz="2400">
                <a:solidFill>
                  <a:schemeClr val="tx1"/>
                </a:solidFill>
                <a:latin typeface="Times" pitchFamily="18" charset="0"/>
              </a:defRPr>
            </a:lvl2pPr>
            <a:lvl3pPr marL="1160299" indent="-232060" defTabSz="937908">
              <a:defRPr sz="2400">
                <a:solidFill>
                  <a:schemeClr val="tx1"/>
                </a:solidFill>
                <a:latin typeface="Times" pitchFamily="18" charset="0"/>
              </a:defRPr>
            </a:lvl3pPr>
            <a:lvl4pPr marL="1624418" indent="-232060" defTabSz="937908">
              <a:defRPr sz="2400">
                <a:solidFill>
                  <a:schemeClr val="tx1"/>
                </a:solidFill>
                <a:latin typeface="Times" pitchFamily="18" charset="0"/>
              </a:defRPr>
            </a:lvl4pPr>
            <a:lvl5pPr marL="2088537" indent="-232060" defTabSz="937908">
              <a:defRPr sz="2400">
                <a:solidFill>
                  <a:schemeClr val="tx1"/>
                </a:solidFill>
                <a:latin typeface="Times" pitchFamily="18" charset="0"/>
              </a:defRPr>
            </a:lvl5pPr>
            <a:lvl6pPr marL="2552657" indent="-232060" defTabSz="937908" eaLnBrk="0" fontAlgn="base" hangingPunct="0">
              <a:spcBef>
                <a:spcPct val="0"/>
              </a:spcBef>
              <a:spcAft>
                <a:spcPct val="0"/>
              </a:spcAft>
              <a:defRPr sz="2400">
                <a:solidFill>
                  <a:schemeClr val="tx1"/>
                </a:solidFill>
                <a:latin typeface="Times" pitchFamily="18" charset="0"/>
              </a:defRPr>
            </a:lvl6pPr>
            <a:lvl7pPr marL="3016775" indent="-232060" defTabSz="937908" eaLnBrk="0" fontAlgn="base" hangingPunct="0">
              <a:spcBef>
                <a:spcPct val="0"/>
              </a:spcBef>
              <a:spcAft>
                <a:spcPct val="0"/>
              </a:spcAft>
              <a:defRPr sz="2400">
                <a:solidFill>
                  <a:schemeClr val="tx1"/>
                </a:solidFill>
                <a:latin typeface="Times" pitchFamily="18" charset="0"/>
              </a:defRPr>
            </a:lvl7pPr>
            <a:lvl8pPr marL="3480895" indent="-232060" defTabSz="937908" eaLnBrk="0" fontAlgn="base" hangingPunct="0">
              <a:spcBef>
                <a:spcPct val="0"/>
              </a:spcBef>
              <a:spcAft>
                <a:spcPct val="0"/>
              </a:spcAft>
              <a:defRPr sz="2400">
                <a:solidFill>
                  <a:schemeClr val="tx1"/>
                </a:solidFill>
                <a:latin typeface="Times" pitchFamily="18" charset="0"/>
              </a:defRPr>
            </a:lvl8pPr>
            <a:lvl9pPr marL="3945014" indent="-232060" defTabSz="937908" eaLnBrk="0" fontAlgn="base" hangingPunct="0">
              <a:spcBef>
                <a:spcPct val="0"/>
              </a:spcBef>
              <a:spcAft>
                <a:spcPct val="0"/>
              </a:spcAft>
              <a:defRPr sz="2400">
                <a:solidFill>
                  <a:schemeClr val="tx1"/>
                </a:solidFill>
                <a:latin typeface="Times" pitchFamily="18" charset="0"/>
              </a:defRPr>
            </a:lvl9pPr>
          </a:lstStyle>
          <a:p>
            <a:fld id="{913C5BC8-86B1-4C7D-87D1-020373893946}" type="slidenum">
              <a:rPr lang="en-US" altLang="en-US" sz="1200"/>
              <a:pPr/>
              <a:t>6</a:t>
            </a:fld>
            <a:endParaRPr lang="en-US" altLang="en-US" sz="1200" dirty="0"/>
          </a:p>
        </p:txBody>
      </p:sp>
      <p:sp>
        <p:nvSpPr>
          <p:cNvPr id="75779" name="Rectangle 2"/>
          <p:cNvSpPr>
            <a:spLocks noGrp="1" noRot="1" noChangeAspect="1" noChangeArrowheads="1" noTextEdit="1"/>
          </p:cNvSpPr>
          <p:nvPr>
            <p:ph type="sldImg"/>
          </p:nvPr>
        </p:nvSpPr>
        <p:spPr>
          <a:xfrm>
            <a:off x="1176338" y="696913"/>
            <a:ext cx="4610100" cy="3457575"/>
          </a:xfrm>
          <a:ln/>
        </p:spPr>
      </p:sp>
      <p:sp>
        <p:nvSpPr>
          <p:cNvPr id="75780" name="Rectangle 3"/>
          <p:cNvSpPr>
            <a:spLocks noGrp="1" noChangeArrowheads="1"/>
          </p:cNvSpPr>
          <p:nvPr>
            <p:ph type="body" idx="1"/>
          </p:nvPr>
        </p:nvSpPr>
        <p:spPr>
          <a:xfrm>
            <a:off x="923431" y="4387556"/>
            <a:ext cx="5103218" cy="415707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z="1400" b="1" cap="all"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cap="all" dirty="0"/>
          </a:p>
        </p:txBody>
      </p:sp>
      <p:sp>
        <p:nvSpPr>
          <p:cNvPr id="4" name="Slide Number Placeholder 3"/>
          <p:cNvSpPr>
            <a:spLocks noGrp="1"/>
          </p:cNvSpPr>
          <p:nvPr>
            <p:ph type="sldNum" sz="quarter" idx="10"/>
          </p:nvPr>
        </p:nvSpPr>
        <p:spPr/>
        <p:txBody>
          <a:bodyPr/>
          <a:lstStyle/>
          <a:p>
            <a:fld id="{52A6790D-2034-4C97-BE84-67B4EACF71BE}" type="slidenum">
              <a:rPr lang="en-US" smtClean="0"/>
              <a:t>7</a:t>
            </a:fld>
            <a:endParaRPr lang="en-US" dirty="0"/>
          </a:p>
        </p:txBody>
      </p:sp>
    </p:spTree>
    <p:extLst>
      <p:ext uri="{BB962C8B-B14F-4D97-AF65-F5344CB8AC3E}">
        <p14:creationId xmlns:p14="http://schemas.microsoft.com/office/powerpoint/2010/main" val="5289147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ln/>
        </p:spPr>
      </p:sp>
      <p:sp>
        <p:nvSpPr>
          <p:cNvPr id="28675" name="Notes Placeholder 2"/>
          <p:cNvSpPr>
            <a:spLocks noGrp="1"/>
          </p:cNvSpPr>
          <p:nvPr>
            <p:ph type="body" idx="1"/>
          </p:nvPr>
        </p:nvSpPr>
        <p:spPr>
          <a:noFill/>
          <a:ln/>
        </p:spPr>
        <p:txBody>
          <a:bodyPr/>
          <a:lstStyle/>
          <a:p>
            <a:endParaRPr lang="en-US"/>
          </a:p>
        </p:txBody>
      </p:sp>
      <p:sp>
        <p:nvSpPr>
          <p:cNvPr id="28676" name="Slide Number Placeholder 3"/>
          <p:cNvSpPr>
            <a:spLocks noGrp="1"/>
          </p:cNvSpPr>
          <p:nvPr>
            <p:ph type="sldNum" sz="quarter" idx="5"/>
          </p:nvPr>
        </p:nvSpPr>
        <p:spPr>
          <a:noFill/>
        </p:spPr>
        <p:txBody>
          <a:bodyPr/>
          <a:lstStyle/>
          <a:p>
            <a:fld id="{8585CF37-8FB1-45EB-BB28-E1E953C00632}" type="slidenum">
              <a:rPr lang="en-US" smtClean="0">
                <a:solidFill>
                  <a:prstClr val="black"/>
                </a:solidFill>
              </a:rPr>
              <a:pPr/>
              <a:t>11</a:t>
            </a:fld>
            <a:endParaRPr lang="en-US">
              <a:solidFill>
                <a:prstClr val="black"/>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a:solidFill>
                  <a:srgbClr val="333333"/>
                </a:solidFill>
                <a:effectLst/>
                <a:latin typeface="Arial" panose="020B0604020202020204" pitchFamily="34" charset="0"/>
                <a:ea typeface="Calibri" panose="020F0502020204030204" pitchFamily="34" charset="0"/>
              </a:rPr>
              <a:t>CQ NEWS </a:t>
            </a:r>
            <a:r>
              <a:rPr lang="en-US" sz="1800">
                <a:solidFill>
                  <a:srgbClr val="757575"/>
                </a:solidFill>
                <a:effectLst/>
                <a:latin typeface="Arial" panose="020B0604020202020204" pitchFamily="34" charset="0"/>
                <a:ea typeface="Calibri" panose="020F0502020204030204" pitchFamily="34" charset="0"/>
              </a:rPr>
              <a:t>Nov. 11, 2020 </a:t>
            </a:r>
            <a:r>
              <a:rPr lang="en-US" sz="1800" u="sng">
                <a:solidFill>
                  <a:srgbClr val="333333"/>
                </a:solidFill>
                <a:effectLst/>
                <a:latin typeface="Arial" panose="020B0604020202020204" pitchFamily="34" charset="0"/>
                <a:ea typeface="Calibri" panose="020F0502020204030204" pitchFamily="34" charset="0"/>
                <a:hlinkClick r:id="rId3"/>
              </a:rPr>
              <a:t>Next Congress will have fewer veterans, but they could wield power</a:t>
            </a:r>
            <a:endParaRPr lang="en-US" sz="1800">
              <a:effectLst/>
              <a:latin typeface="Calibri" panose="020F0502020204030204" pitchFamily="34" charset="0"/>
              <a:ea typeface="Calibri" panose="020F0502020204030204" pitchFamily="34" charset="0"/>
            </a:endParaRPr>
          </a:p>
          <a:p>
            <a:pPr marL="0" marR="0">
              <a:spcBef>
                <a:spcPts val="0"/>
              </a:spcBef>
              <a:spcAft>
                <a:spcPts val="0"/>
              </a:spcAft>
            </a:pPr>
            <a:r>
              <a:rPr lang="en-US" sz="1800">
                <a:solidFill>
                  <a:srgbClr val="757575"/>
                </a:solidFill>
                <a:effectLst/>
                <a:latin typeface="Arial" panose="020B0604020202020204" pitchFamily="34" charset="0"/>
                <a:ea typeface="Calibri" panose="020F0502020204030204" pitchFamily="34" charset="0"/>
              </a:rPr>
              <a:t>Nov. 11, 2020 – 5:05 p.m. By Mark </a:t>
            </a:r>
            <a:r>
              <a:rPr lang="en-US" sz="1800" err="1">
                <a:solidFill>
                  <a:srgbClr val="757575"/>
                </a:solidFill>
                <a:effectLst/>
                <a:latin typeface="Arial" panose="020B0604020202020204" pitchFamily="34" charset="0"/>
                <a:ea typeface="Calibri" panose="020F0502020204030204" pitchFamily="34" charset="0"/>
              </a:rPr>
              <a:t>Satter</a:t>
            </a:r>
            <a:r>
              <a:rPr lang="en-US" sz="1800">
                <a:solidFill>
                  <a:srgbClr val="757575"/>
                </a:solidFill>
                <a:effectLst/>
                <a:latin typeface="Arial" panose="020B0604020202020204" pitchFamily="34" charset="0"/>
                <a:ea typeface="Calibri" panose="020F0502020204030204" pitchFamily="34" charset="0"/>
              </a:rPr>
              <a:t>, CQ </a:t>
            </a:r>
            <a:endParaRPr lang="en-US" sz="1800">
              <a:effectLst/>
              <a:latin typeface="Calibri" panose="020F0502020204030204" pitchFamily="34" charset="0"/>
              <a:ea typeface="Calibri" panose="020F0502020204030204" pitchFamily="34" charset="0"/>
            </a:endParaRPr>
          </a:p>
          <a:p>
            <a:pPr marL="0" marR="0">
              <a:lnSpc>
                <a:spcPts val="2400"/>
              </a:lnSpc>
              <a:spcBef>
                <a:spcPts val="0"/>
              </a:spcBef>
              <a:spcAft>
                <a:spcPts val="0"/>
              </a:spcAft>
            </a:pPr>
            <a:r>
              <a:rPr lang="en-US" sz="1800">
                <a:solidFill>
                  <a:srgbClr val="333333"/>
                </a:solidFill>
                <a:effectLst/>
                <a:latin typeface="Arial" panose="020B0604020202020204" pitchFamily="34" charset="0"/>
                <a:ea typeface="Calibri" panose="020F0502020204030204" pitchFamily="34" charset="0"/>
              </a:rPr>
              <a:t>Come January, </a:t>
            </a:r>
            <a:r>
              <a:rPr lang="en-US" sz="1800" b="1">
                <a:solidFill>
                  <a:srgbClr val="333333"/>
                </a:solidFill>
                <a:effectLst/>
                <a:latin typeface="Arial" panose="020B0604020202020204" pitchFamily="34" charset="0"/>
                <a:ea typeface="Calibri" panose="020F0502020204030204" pitchFamily="34" charset="0"/>
              </a:rPr>
              <a:t>fewer lawmakers on Capitol Hill will have served in the military than in previous cycles, continuing a trend that is decades in the making. --The coming Congress will include at least 80 veteran lawmakers in total, 15 of whom will be newcomers. </a:t>
            </a:r>
            <a:endParaRPr lang="en-US" sz="1800">
              <a:effectLst/>
              <a:latin typeface="Calibri" panose="020F0502020204030204" pitchFamily="34" charset="0"/>
              <a:ea typeface="Calibri" panose="020F0502020204030204" pitchFamily="34" charset="0"/>
            </a:endParaRPr>
          </a:p>
          <a:p>
            <a:pPr marL="0" marR="0">
              <a:lnSpc>
                <a:spcPts val="2400"/>
              </a:lnSpc>
              <a:spcBef>
                <a:spcPts val="0"/>
              </a:spcBef>
              <a:spcAft>
                <a:spcPts val="0"/>
              </a:spcAft>
            </a:pPr>
            <a:r>
              <a:rPr lang="en-US" sz="1800">
                <a:solidFill>
                  <a:srgbClr val="333333"/>
                </a:solidFill>
                <a:effectLst/>
                <a:latin typeface="Arial" panose="020B0604020202020204" pitchFamily="34" charset="0"/>
                <a:ea typeface="Calibri" panose="020F0502020204030204" pitchFamily="34" charset="0"/>
              </a:rPr>
              <a:t>The figures are the latest in a trend of dwindling lawmakers with military experience, as the proportion of veterans in Congress has steadily declined for decades.--</a:t>
            </a:r>
            <a:r>
              <a:rPr lang="en-US" sz="1800" b="1">
                <a:solidFill>
                  <a:srgbClr val="333333"/>
                </a:solidFill>
                <a:effectLst/>
                <a:latin typeface="Arial" panose="020B0604020202020204" pitchFamily="34" charset="0"/>
                <a:ea typeface="Calibri" panose="020F0502020204030204" pitchFamily="34" charset="0"/>
              </a:rPr>
              <a:t>Today, about 15 percent of lawmakers have served in the military. </a:t>
            </a:r>
            <a:endParaRPr lang="en-US" sz="1800">
              <a:effectLst/>
              <a:latin typeface="Calibri" panose="020F0502020204030204" pitchFamily="34" charset="0"/>
              <a:ea typeface="Calibri" panose="020F0502020204030204" pitchFamily="34" charset="0"/>
            </a:endParaRPr>
          </a:p>
          <a:p>
            <a:endParaRPr lang="en-US"/>
          </a:p>
          <a:p>
            <a:r>
              <a:rPr lang="en-US"/>
              <a:t>https://www.militarytimes.com/news/pentagon-congress/2018/11/21/veterans-in-the-116th-congress-by-the-numbers/ </a:t>
            </a:r>
          </a:p>
          <a:p>
            <a:r>
              <a:rPr lang="en-US"/>
              <a:t>https://www.pewresearch.org/fact-tank/2019/02/15/the-changing-face-of-congress/</a:t>
            </a:r>
          </a:p>
          <a:p>
            <a:endParaRPr lang="en-US"/>
          </a:p>
          <a:p>
            <a:pPr marL="0" marR="0" lvl="0" indent="0" algn="l" defTabSz="457200" rtl="0" eaLnBrk="1" fontAlgn="auto" latinLnBrk="0" hangingPunct="1">
              <a:lnSpc>
                <a:spcPct val="100000"/>
              </a:lnSpc>
              <a:spcBef>
                <a:spcPts val="0"/>
              </a:spcBef>
              <a:spcAft>
                <a:spcPts val="0"/>
              </a:spcAft>
              <a:buClrTx/>
              <a:buSzTx/>
              <a:buFontTx/>
              <a:buNone/>
              <a:tabLst/>
              <a:defRPr/>
            </a:pPr>
            <a:r>
              <a:rPr lang="en-US"/>
              <a:t>116</a:t>
            </a:r>
            <a:r>
              <a:rPr lang="en-US" baseline="30000"/>
              <a:t>th</a:t>
            </a:r>
            <a:r>
              <a:rPr lang="en-US"/>
              <a:t> Congress: Senate – 19%, House – 18%</a:t>
            </a:r>
          </a:p>
          <a:p>
            <a:r>
              <a:rPr lang="en-US">
                <a:hlinkClick r:id="rId4"/>
              </a:rPr>
              <a:t>https://www.militarytimes.com/news/pentagon-congress/2019/01/10/veterans-welcome-less-than-2-percent-of-capitol-hill-staffers-have-military-experience/</a:t>
            </a:r>
            <a:endParaRPr lang="en-US"/>
          </a:p>
          <a:p>
            <a:r>
              <a:rPr lang="en-US"/>
              <a:t>https://taskandpurpose.com/vets-are-an-extreme-minority-where-theyre-needed-most-in-congressional-offices </a:t>
            </a:r>
          </a:p>
          <a:p>
            <a:r>
              <a:rPr lang="en-US"/>
              <a:t>Create graphic</a:t>
            </a:r>
          </a:p>
          <a:p>
            <a:endParaRPr lang="en-US"/>
          </a:p>
          <a:p>
            <a:pPr marL="0" marR="0" lvl="0" indent="0" algn="l" defTabSz="457200" rtl="0" eaLnBrk="1" fontAlgn="auto" latinLnBrk="0" hangingPunct="1">
              <a:lnSpc>
                <a:spcPct val="100000"/>
              </a:lnSpc>
              <a:spcBef>
                <a:spcPts val="0"/>
              </a:spcBef>
              <a:spcAft>
                <a:spcPts val="0"/>
              </a:spcAft>
              <a:buClrTx/>
              <a:buSzTx/>
              <a:buFontTx/>
              <a:buNone/>
              <a:tabLst/>
              <a:defRPr/>
            </a:pPr>
            <a:r>
              <a:rPr lang="en-US"/>
              <a:t>1.6% of Staffers have military experience</a:t>
            </a:r>
          </a:p>
        </p:txBody>
      </p:sp>
      <p:sp>
        <p:nvSpPr>
          <p:cNvPr id="4" name="Slide Number Placeholder 3"/>
          <p:cNvSpPr>
            <a:spLocks noGrp="1"/>
          </p:cNvSpPr>
          <p:nvPr>
            <p:ph type="sldNum" sz="quarter" idx="5"/>
          </p:nvPr>
        </p:nvSpPr>
        <p:spPr/>
        <p:txBody>
          <a:bodyPr/>
          <a:lstStyle/>
          <a:p>
            <a:fld id="{06D61B2C-1E26-114C-8A9E-E61837D9D839}" type="slidenum">
              <a:rPr lang="en-US" smtClean="0"/>
              <a:t>12</a:t>
            </a:fld>
            <a:endParaRPr lang="en-US"/>
          </a:p>
        </p:txBody>
      </p:sp>
    </p:spTree>
    <p:extLst>
      <p:ext uri="{BB962C8B-B14F-4D97-AF65-F5344CB8AC3E}">
        <p14:creationId xmlns:p14="http://schemas.microsoft.com/office/powerpoint/2010/main" val="13331309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i="0" baseline="0">
                <a:solidFill>
                  <a:srgbClr val="003846"/>
                </a:solidFill>
                <a:latin typeface="Lato" panose="020F0502020204030203" pitchFamily="34" charset="0"/>
                <a:cs typeface="Gill Sans"/>
              </a:defRPr>
            </a:lvl1p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baseline="0">
                <a:solidFill>
                  <a:srgbClr val="003846"/>
                </a:solidFill>
                <a:latin typeface="Lato" panose="020F0502020204030203" pitchFamily="34" charset="0"/>
                <a:cs typeface="Gill San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4" name="Picture 3">
            <a:extLst>
              <a:ext uri="{FF2B5EF4-FFF2-40B4-BE49-F238E27FC236}">
                <a16:creationId xmlns:a16="http://schemas.microsoft.com/office/drawing/2014/main" id="{A8402807-AE27-4886-9A60-EA038E0F7276}"/>
              </a:ext>
            </a:extLst>
          </p:cNvPr>
          <p:cNvPicPr>
            <a:picLocks noChangeAspect="1"/>
          </p:cNvPicPr>
          <p:nvPr userDrawn="1"/>
        </p:nvPicPr>
        <p:blipFill>
          <a:blip r:embed="rId3"/>
          <a:stretch>
            <a:fillRect/>
          </a:stretch>
        </p:blipFill>
        <p:spPr>
          <a:xfrm>
            <a:off x="3407563" y="5555710"/>
            <a:ext cx="2328874" cy="737680"/>
          </a:xfrm>
          <a:prstGeom prst="rect">
            <a:avLst/>
          </a:prstGeom>
        </p:spPr>
      </p:pic>
    </p:spTree>
    <p:extLst>
      <p:ext uri="{BB962C8B-B14F-4D97-AF65-F5344CB8AC3E}">
        <p14:creationId xmlns:p14="http://schemas.microsoft.com/office/powerpoint/2010/main" val="33118990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4" name="Picture 3">
            <a:extLst>
              <a:ext uri="{FF2B5EF4-FFF2-40B4-BE49-F238E27FC236}">
                <a16:creationId xmlns:a16="http://schemas.microsoft.com/office/drawing/2014/main" id="{A8C662BB-11BA-4EA4-8F60-25AAA160DDA0}"/>
              </a:ext>
            </a:extLst>
          </p:cNvPr>
          <p:cNvPicPr>
            <a:picLocks noChangeAspect="1"/>
          </p:cNvPicPr>
          <p:nvPr userDrawn="1"/>
        </p:nvPicPr>
        <p:blipFill>
          <a:blip r:embed="rId2"/>
          <a:stretch>
            <a:fillRect/>
          </a:stretch>
        </p:blipFill>
        <p:spPr>
          <a:xfrm>
            <a:off x="7239000" y="6172200"/>
            <a:ext cx="1743607" cy="548688"/>
          </a:xfrm>
          <a:prstGeom prst="rect">
            <a:avLst/>
          </a:prstGeom>
        </p:spPr>
      </p:pic>
    </p:spTree>
    <p:extLst>
      <p:ext uri="{BB962C8B-B14F-4D97-AF65-F5344CB8AC3E}">
        <p14:creationId xmlns:p14="http://schemas.microsoft.com/office/powerpoint/2010/main" val="32299153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lvl1pPr>
          </a:lstStyle>
          <a:p>
            <a:r>
              <a:rPr lang="en-US" dirty="0"/>
              <a:t>Click to edit Master title style</a:t>
            </a:r>
          </a:p>
        </p:txBody>
      </p:sp>
      <p:pic>
        <p:nvPicPr>
          <p:cNvPr id="7" name="Picture 6">
            <a:extLst>
              <a:ext uri="{FF2B5EF4-FFF2-40B4-BE49-F238E27FC236}">
                <a16:creationId xmlns:a16="http://schemas.microsoft.com/office/drawing/2014/main" id="{106E1CD4-2156-4E84-9C9F-F01170400AD7}"/>
              </a:ext>
            </a:extLst>
          </p:cNvPr>
          <p:cNvPicPr>
            <a:picLocks noChangeAspect="1"/>
          </p:cNvPicPr>
          <p:nvPr userDrawn="1"/>
        </p:nvPicPr>
        <p:blipFill>
          <a:blip r:embed="rId2"/>
          <a:stretch>
            <a:fillRect/>
          </a:stretch>
        </p:blipFill>
        <p:spPr>
          <a:xfrm>
            <a:off x="7239000" y="6172200"/>
            <a:ext cx="1743607" cy="548688"/>
          </a:xfrm>
          <a:prstGeom prst="rect">
            <a:avLst/>
          </a:prstGeom>
        </p:spPr>
      </p:pic>
    </p:spTree>
    <p:extLst>
      <p:ext uri="{BB962C8B-B14F-4D97-AF65-F5344CB8AC3E}">
        <p14:creationId xmlns:p14="http://schemas.microsoft.com/office/powerpoint/2010/main" val="31242891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28E3660-5281-49DA-8BAD-52E75B39289C}"/>
              </a:ext>
            </a:extLst>
          </p:cNvPr>
          <p:cNvPicPr>
            <a:picLocks noChangeAspect="1"/>
          </p:cNvPicPr>
          <p:nvPr userDrawn="1"/>
        </p:nvPicPr>
        <p:blipFill>
          <a:blip r:embed="rId2"/>
          <a:stretch>
            <a:fillRect/>
          </a:stretch>
        </p:blipFill>
        <p:spPr>
          <a:xfrm>
            <a:off x="7239000" y="6172200"/>
            <a:ext cx="1743607" cy="548688"/>
          </a:xfrm>
          <a:prstGeom prst="rect">
            <a:avLst/>
          </a:prstGeom>
        </p:spPr>
      </p:pic>
    </p:spTree>
    <p:extLst>
      <p:ext uri="{BB962C8B-B14F-4D97-AF65-F5344CB8AC3E}">
        <p14:creationId xmlns:p14="http://schemas.microsoft.com/office/powerpoint/2010/main" val="210881953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14489375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6" r:id="rId3"/>
    <p:sldLayoutId id="2147483667" r:id="rId4"/>
  </p:sldLayoutIdLst>
  <p:txStyles>
    <p:titleStyle>
      <a:lvl1pPr algn="ctr" defTabSz="457200" rtl="0" eaLnBrk="1" latinLnBrk="0" hangingPunct="1">
        <a:spcBef>
          <a:spcPct val="0"/>
        </a:spcBef>
        <a:buNone/>
        <a:defRPr sz="4400" b="1" i="0" kern="1200">
          <a:solidFill>
            <a:srgbClr val="003846"/>
          </a:solidFill>
          <a:latin typeface="Lato" panose="020F0502020204030203" pitchFamily="34" charset="0"/>
          <a:ea typeface="Lato" panose="020F0502020204030203" pitchFamily="34" charset="0"/>
          <a:cs typeface="Lato" panose="020F0502020204030203" pitchFamily="34" charset="0"/>
        </a:defRPr>
      </a:lvl1pPr>
    </p:titleStyle>
    <p:bodyStyle>
      <a:lvl1pPr marL="342900" indent="-342900" algn="l" defTabSz="457200" rtl="0" eaLnBrk="1" latinLnBrk="0" hangingPunct="1">
        <a:spcBef>
          <a:spcPct val="20000"/>
        </a:spcBef>
        <a:buFont typeface="Arial"/>
        <a:buChar char="•"/>
        <a:defRPr sz="3200" kern="1200" baseline="0">
          <a:solidFill>
            <a:srgbClr val="003846"/>
          </a:solidFill>
          <a:latin typeface="Lato" panose="020F0502020204030203" pitchFamily="34" charset="0"/>
          <a:ea typeface="+mn-ea"/>
          <a:cs typeface="Gill Sans"/>
        </a:defRPr>
      </a:lvl1pPr>
      <a:lvl2pPr marL="742950" indent="-285750" algn="l" defTabSz="457200" rtl="0" eaLnBrk="1" latinLnBrk="0" hangingPunct="1">
        <a:spcBef>
          <a:spcPct val="20000"/>
        </a:spcBef>
        <a:buFont typeface="Arial"/>
        <a:buChar char="–"/>
        <a:defRPr sz="2800" kern="1200" baseline="0">
          <a:solidFill>
            <a:srgbClr val="003846"/>
          </a:solidFill>
          <a:latin typeface="Lato" panose="020F0502020204030203" pitchFamily="34" charset="0"/>
          <a:ea typeface="+mn-ea"/>
          <a:cs typeface="Gill Sans"/>
        </a:defRPr>
      </a:lvl2pPr>
      <a:lvl3pPr marL="1143000" indent="-228600" algn="l" defTabSz="457200" rtl="0" eaLnBrk="1" latinLnBrk="0" hangingPunct="1">
        <a:spcBef>
          <a:spcPct val="20000"/>
        </a:spcBef>
        <a:buFont typeface="Arial"/>
        <a:buChar char="•"/>
        <a:defRPr sz="2400" kern="1200" baseline="0">
          <a:solidFill>
            <a:srgbClr val="003846"/>
          </a:solidFill>
          <a:latin typeface="Lato" panose="020F0502020204030203" pitchFamily="34" charset="0"/>
          <a:ea typeface="+mn-ea"/>
          <a:cs typeface="Gill Sans"/>
        </a:defRPr>
      </a:lvl3pPr>
      <a:lvl4pPr marL="1600200" indent="-228600" algn="l" defTabSz="457200" rtl="0" eaLnBrk="1" latinLnBrk="0" hangingPunct="1">
        <a:spcBef>
          <a:spcPct val="20000"/>
        </a:spcBef>
        <a:buFont typeface="Arial"/>
        <a:buChar char="–"/>
        <a:defRPr sz="2000" kern="1200" baseline="0">
          <a:solidFill>
            <a:srgbClr val="003846"/>
          </a:solidFill>
          <a:latin typeface="Lato" panose="020F0502020204030203" pitchFamily="34" charset="0"/>
          <a:ea typeface="+mn-ea"/>
          <a:cs typeface="Gill Sans"/>
        </a:defRPr>
      </a:lvl4pPr>
      <a:lvl5pPr marL="2057400" indent="-228600" algn="l" defTabSz="457200" rtl="0" eaLnBrk="1" latinLnBrk="0" hangingPunct="1">
        <a:spcBef>
          <a:spcPct val="20000"/>
        </a:spcBef>
        <a:buFont typeface="Arial"/>
        <a:buChar char="»"/>
        <a:defRPr sz="2000" kern="1200" baseline="0">
          <a:solidFill>
            <a:srgbClr val="003846"/>
          </a:solidFill>
          <a:latin typeface="Lato" panose="020F0502020204030203" pitchFamily="34" charset="0"/>
          <a:ea typeface="+mn-ea"/>
          <a:cs typeface="Gill San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hyperlink" Target="https://www.militarytimes.com/news/pentagon-congress/2019/01/10/veterans-welcome-less-than-2-percent-of-capitol-hill-staffers-have-military-experience/" TargetMode="External"/><Relationship Id="rId5" Type="http://schemas.openxmlformats.org/officeDocument/2006/relationships/hyperlink" Target="https://www.pewresearch.org/fact-tank/2019/02/15/the-changing-face-of-congress/" TargetMode="External"/><Relationship Id="rId4" Type="http://schemas.openxmlformats.org/officeDocument/2006/relationships/hyperlink" Target="https://www.militarytimes.com/news/pentagon-congress/2018/11/21/veterans-in-the-116th-congress-by-the-numbers/" TargetMode="Externa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0.emf"/><Relationship Id="rId4" Type="http://schemas.openxmlformats.org/officeDocument/2006/relationships/oleObject" Target="../embeddings/oleObject1.bin"/></Relationships>
</file>

<file path=ppt/slides/_rels/slide14.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hyperlink" Target="https://www.whitehouse.gov/omb/historical-tables/"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notesSlide" Target="../notesSlides/notesSlide3.xml"/><Relationship Id="rId1" Type="http://schemas.openxmlformats.org/officeDocument/2006/relationships/slideLayout" Target="../slideLayouts/slideLayout4.xml"/><Relationship Id="rId5" Type="http://schemas.openxmlformats.org/officeDocument/2006/relationships/image" Target="../media/image8.jpeg"/><Relationship Id="rId4" Type="http://schemas.openxmlformats.org/officeDocument/2006/relationships/image" Target="../media/image7.jpe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hyperlink" Target="https://www.publichealth.va.gov/exposures/agentorange/conditions/"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themilitarycoalition.org/tmc-members.html"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8.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ctrTitle"/>
          </p:nvPr>
        </p:nvSpPr>
        <p:spPr>
          <a:xfrm>
            <a:off x="91281" y="1393634"/>
            <a:ext cx="8961438" cy="2438400"/>
          </a:xfrm>
        </p:spPr>
        <p:txBody>
          <a:bodyPr>
            <a:normAutofit/>
          </a:bodyPr>
          <a:lstStyle/>
          <a:p>
            <a:pPr eaLnBrk="1" hangingPunct="1"/>
            <a:r>
              <a:rPr lang="en-US" altLang="en-US" sz="4800" dirty="0">
                <a:solidFill>
                  <a:srgbClr val="002060"/>
                </a:solidFill>
              </a:rPr>
              <a:t>Legislative Update</a:t>
            </a:r>
            <a:br>
              <a:rPr lang="en-US" altLang="en-US" sz="4800" dirty="0">
                <a:solidFill>
                  <a:srgbClr val="002060"/>
                </a:solidFill>
              </a:rPr>
            </a:br>
            <a:r>
              <a:rPr lang="en-US" altLang="en-US" sz="4800" dirty="0">
                <a:solidFill>
                  <a:srgbClr val="002060"/>
                </a:solidFill>
              </a:rPr>
              <a:t>on</a:t>
            </a:r>
            <a:br>
              <a:rPr lang="en-US" altLang="en-US" sz="4800" dirty="0">
                <a:solidFill>
                  <a:srgbClr val="002060"/>
                </a:solidFill>
              </a:rPr>
            </a:br>
            <a:r>
              <a:rPr lang="en-US" altLang="en-US" sz="4800" dirty="0">
                <a:solidFill>
                  <a:srgbClr val="002060"/>
                </a:solidFill>
              </a:rPr>
              <a:t>Military and Veterans Benefits</a:t>
            </a:r>
            <a:endParaRPr lang="en-US" altLang="en-US" sz="4800" b="0" dirty="0">
              <a:solidFill>
                <a:srgbClr val="002060"/>
              </a:solidFill>
            </a:endParaRPr>
          </a:p>
        </p:txBody>
      </p:sp>
      <p:sp>
        <p:nvSpPr>
          <p:cNvPr id="4" name="Rectangle 4"/>
          <p:cNvSpPr>
            <a:spLocks noChangeArrowheads="1"/>
          </p:cNvSpPr>
          <p:nvPr/>
        </p:nvSpPr>
        <p:spPr bwMode="auto">
          <a:xfrm>
            <a:off x="1522808" y="4191000"/>
            <a:ext cx="6098384" cy="1273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03366"/>
              </a:buClr>
              <a:buFont typeface="Wingdings" pitchFamily="2" charset="2"/>
              <a:buChar char="§"/>
              <a:defRPr sz="3600">
                <a:solidFill>
                  <a:srgbClr val="003366"/>
                </a:solidFill>
                <a:latin typeface="Verdana" pitchFamily="34" charset="0"/>
              </a:defRPr>
            </a:lvl1pPr>
            <a:lvl2pPr marL="742950" indent="-285750">
              <a:spcBef>
                <a:spcPct val="20000"/>
              </a:spcBef>
              <a:buClr>
                <a:srgbClr val="003366"/>
              </a:buClr>
              <a:buFont typeface="Wingdings" pitchFamily="2" charset="2"/>
              <a:buChar char="§"/>
              <a:defRPr sz="3200">
                <a:solidFill>
                  <a:srgbClr val="003366"/>
                </a:solidFill>
                <a:latin typeface="Verdana" pitchFamily="34" charset="0"/>
              </a:defRPr>
            </a:lvl2pPr>
            <a:lvl3pPr marL="1143000" indent="-228600">
              <a:spcBef>
                <a:spcPct val="20000"/>
              </a:spcBef>
              <a:buClr>
                <a:srgbClr val="003366"/>
              </a:buClr>
              <a:buFont typeface="Wingdings" pitchFamily="2" charset="2"/>
              <a:buChar char="§"/>
              <a:defRPr sz="3200">
                <a:solidFill>
                  <a:srgbClr val="003366"/>
                </a:solidFill>
                <a:latin typeface="Verdana" pitchFamily="34" charset="0"/>
              </a:defRPr>
            </a:lvl3pPr>
            <a:lvl4pPr marL="1600200" indent="-228600">
              <a:spcBef>
                <a:spcPct val="20000"/>
              </a:spcBef>
              <a:buChar char="–"/>
              <a:defRPr sz="2000">
                <a:solidFill>
                  <a:schemeClr val="tx1"/>
                </a:solidFill>
                <a:latin typeface="Times" pitchFamily="18" charset="0"/>
              </a:defRPr>
            </a:lvl4pPr>
            <a:lvl5pPr marL="2057400" indent="-228600">
              <a:spcBef>
                <a:spcPct val="20000"/>
              </a:spcBef>
              <a:buChar char="»"/>
              <a:defRPr sz="2000">
                <a:solidFill>
                  <a:schemeClr val="tx1"/>
                </a:solidFill>
                <a:latin typeface="Times" pitchFamily="18" charset="0"/>
              </a:defRPr>
            </a:lvl5pPr>
            <a:lvl6pPr marL="2514600" indent="-228600" eaLnBrk="0" fontAlgn="base" hangingPunct="0">
              <a:spcBef>
                <a:spcPct val="20000"/>
              </a:spcBef>
              <a:spcAft>
                <a:spcPct val="0"/>
              </a:spcAft>
              <a:buChar char="»"/>
              <a:defRPr sz="2000">
                <a:solidFill>
                  <a:schemeClr val="tx1"/>
                </a:solidFill>
                <a:latin typeface="Times" pitchFamily="18" charset="0"/>
              </a:defRPr>
            </a:lvl6pPr>
            <a:lvl7pPr marL="2971800" indent="-228600" eaLnBrk="0" fontAlgn="base" hangingPunct="0">
              <a:spcBef>
                <a:spcPct val="20000"/>
              </a:spcBef>
              <a:spcAft>
                <a:spcPct val="0"/>
              </a:spcAft>
              <a:buChar char="»"/>
              <a:defRPr sz="2000">
                <a:solidFill>
                  <a:schemeClr val="tx1"/>
                </a:solidFill>
                <a:latin typeface="Times" pitchFamily="18" charset="0"/>
              </a:defRPr>
            </a:lvl7pPr>
            <a:lvl8pPr marL="3429000" indent="-228600" eaLnBrk="0" fontAlgn="base" hangingPunct="0">
              <a:spcBef>
                <a:spcPct val="20000"/>
              </a:spcBef>
              <a:spcAft>
                <a:spcPct val="0"/>
              </a:spcAft>
              <a:buChar char="»"/>
              <a:defRPr sz="2000">
                <a:solidFill>
                  <a:schemeClr val="tx1"/>
                </a:solidFill>
                <a:latin typeface="Times" pitchFamily="18" charset="0"/>
              </a:defRPr>
            </a:lvl8pPr>
            <a:lvl9pPr marL="3886200" indent="-228600" eaLnBrk="0" fontAlgn="base" hangingPunct="0">
              <a:spcBef>
                <a:spcPct val="20000"/>
              </a:spcBef>
              <a:spcAft>
                <a:spcPct val="0"/>
              </a:spcAft>
              <a:buChar char="»"/>
              <a:defRPr sz="2000">
                <a:solidFill>
                  <a:schemeClr val="tx1"/>
                </a:solidFill>
                <a:latin typeface="Times" pitchFamily="18" charset="0"/>
              </a:defRPr>
            </a:lvl9pPr>
          </a:lstStyle>
          <a:p>
            <a:pPr algn="ctr" eaLnBrk="1" hangingPunct="1">
              <a:spcBef>
                <a:spcPct val="0"/>
              </a:spcBef>
              <a:buFont typeface="Wingdings" pitchFamily="2" charset="2"/>
              <a:buNone/>
              <a:defRPr/>
            </a:pPr>
            <a:r>
              <a:rPr lang="en-US" altLang="en-US" sz="1800" b="1" dirty="0">
                <a:solidFill>
                  <a:srgbClr val="002060"/>
                </a:solidFill>
                <a:latin typeface="Arial" pitchFamily="34" charset="0"/>
              </a:rPr>
              <a:t>Paul Frost, AFC</a:t>
            </a:r>
            <a:r>
              <a:rPr lang="en-US" altLang="en-US" sz="1800" b="1" baseline="30000" dirty="0">
                <a:solidFill>
                  <a:srgbClr val="002060"/>
                </a:solidFill>
                <a:latin typeface="Arial" pitchFamily="34" charset="0"/>
              </a:rPr>
              <a:t>®</a:t>
            </a:r>
          </a:p>
          <a:p>
            <a:pPr algn="ctr" eaLnBrk="1" hangingPunct="1">
              <a:spcBef>
                <a:spcPct val="0"/>
              </a:spcBef>
              <a:buFont typeface="Wingdings" pitchFamily="2" charset="2"/>
              <a:buNone/>
              <a:defRPr/>
            </a:pPr>
            <a:r>
              <a:rPr lang="en-US" altLang="en-US" sz="1800" b="1" dirty="0">
                <a:solidFill>
                  <a:srgbClr val="002060"/>
                </a:solidFill>
                <a:latin typeface="Arial" pitchFamily="34" charset="0"/>
              </a:rPr>
              <a:t>CAPT, USN (Ret)</a:t>
            </a:r>
          </a:p>
          <a:p>
            <a:pPr algn="ctr" eaLnBrk="1" hangingPunct="1">
              <a:spcBef>
                <a:spcPct val="0"/>
              </a:spcBef>
              <a:buFont typeface="Wingdings" pitchFamily="2" charset="2"/>
              <a:buNone/>
              <a:defRPr/>
            </a:pPr>
            <a:r>
              <a:rPr lang="en-US" altLang="en-US" sz="1800" b="1" dirty="0">
                <a:solidFill>
                  <a:srgbClr val="002060"/>
                </a:solidFill>
                <a:latin typeface="Arial" pitchFamily="34" charset="0"/>
              </a:rPr>
              <a:t>Program Director, Finance and Benefits Information</a:t>
            </a:r>
          </a:p>
          <a:p>
            <a:pPr algn="ctr" eaLnBrk="1" hangingPunct="1">
              <a:spcBef>
                <a:spcPct val="0"/>
              </a:spcBef>
              <a:buFont typeface="Wingdings" pitchFamily="2" charset="2"/>
              <a:buNone/>
              <a:defRPr/>
            </a:pPr>
            <a:r>
              <a:rPr lang="en-US" altLang="en-US" sz="1800" b="1" dirty="0">
                <a:solidFill>
                  <a:srgbClr val="002060"/>
                </a:solidFill>
                <a:latin typeface="Arial" pitchFamily="34" charset="0"/>
              </a:rPr>
              <a:t>MOAA Transition Center</a:t>
            </a:r>
          </a:p>
        </p:txBody>
      </p:sp>
    </p:spTree>
    <p:extLst>
      <p:ext uri="{BB962C8B-B14F-4D97-AF65-F5344CB8AC3E}">
        <p14:creationId xmlns:p14="http://schemas.microsoft.com/office/powerpoint/2010/main" val="388728717"/>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7A0F1F-B903-4213-AFAE-0A7707F3E594}"/>
              </a:ext>
            </a:extLst>
          </p:cNvPr>
          <p:cNvSpPr>
            <a:spLocks noGrp="1"/>
          </p:cNvSpPr>
          <p:nvPr>
            <p:ph type="title"/>
          </p:nvPr>
        </p:nvSpPr>
        <p:spPr>
          <a:xfrm>
            <a:off x="457200" y="76199"/>
            <a:ext cx="8229600" cy="1143001"/>
          </a:xfrm>
        </p:spPr>
        <p:txBody>
          <a:bodyPr/>
          <a:lstStyle/>
          <a:p>
            <a:r>
              <a:rPr lang="en-US" dirty="0"/>
              <a:t>The Political Environment</a:t>
            </a:r>
          </a:p>
        </p:txBody>
      </p:sp>
      <p:sp>
        <p:nvSpPr>
          <p:cNvPr id="3" name="Content Placeholder 2">
            <a:extLst>
              <a:ext uri="{FF2B5EF4-FFF2-40B4-BE49-F238E27FC236}">
                <a16:creationId xmlns:a16="http://schemas.microsoft.com/office/drawing/2014/main" id="{54F0F8E1-32A1-4435-98FA-086B18AA0610}"/>
              </a:ext>
            </a:extLst>
          </p:cNvPr>
          <p:cNvSpPr>
            <a:spLocks noGrp="1"/>
          </p:cNvSpPr>
          <p:nvPr>
            <p:ph idx="1"/>
          </p:nvPr>
        </p:nvSpPr>
        <p:spPr>
          <a:xfrm>
            <a:off x="800100" y="1676400"/>
            <a:ext cx="7543800" cy="3962399"/>
          </a:xfrm>
        </p:spPr>
        <p:txBody>
          <a:bodyPr>
            <a:normAutofit/>
          </a:bodyPr>
          <a:lstStyle/>
          <a:p>
            <a:pPr>
              <a:spcBef>
                <a:spcPts val="0"/>
              </a:spcBef>
              <a:spcAft>
                <a:spcPts val="1800"/>
              </a:spcAft>
            </a:pPr>
            <a:r>
              <a:rPr lang="en-US" sz="2800" dirty="0"/>
              <a:t>Trillions spent for virus issues and economy</a:t>
            </a:r>
          </a:p>
          <a:p>
            <a:pPr>
              <a:spcBef>
                <a:spcPts val="0"/>
              </a:spcBef>
              <a:spcAft>
                <a:spcPts val="1800"/>
              </a:spcAft>
            </a:pPr>
            <a:r>
              <a:rPr lang="en-US" sz="2800" dirty="0"/>
              <a:t>Virus management</a:t>
            </a:r>
          </a:p>
          <a:p>
            <a:pPr>
              <a:spcBef>
                <a:spcPts val="0"/>
              </a:spcBef>
              <a:spcAft>
                <a:spcPts val="1800"/>
              </a:spcAft>
            </a:pPr>
            <a:r>
              <a:rPr lang="en-US" sz="2800" dirty="0"/>
              <a:t>Unemployment</a:t>
            </a:r>
          </a:p>
          <a:p>
            <a:pPr>
              <a:spcBef>
                <a:spcPts val="0"/>
              </a:spcBef>
              <a:spcAft>
                <a:spcPts val="1800"/>
              </a:spcAft>
            </a:pPr>
            <a:r>
              <a:rPr lang="en-US" sz="2800" dirty="0"/>
              <a:t>Restarting the economy</a:t>
            </a:r>
          </a:p>
          <a:p>
            <a:pPr>
              <a:spcBef>
                <a:spcPts val="0"/>
              </a:spcBef>
              <a:spcAft>
                <a:spcPts val="1800"/>
              </a:spcAft>
            </a:pPr>
            <a:r>
              <a:rPr lang="en-US" sz="2800" dirty="0"/>
              <a:t>Police reforms</a:t>
            </a:r>
          </a:p>
          <a:p>
            <a:pPr>
              <a:spcBef>
                <a:spcPts val="0"/>
              </a:spcBef>
              <a:spcAft>
                <a:spcPts val="1800"/>
              </a:spcAft>
            </a:pPr>
            <a:r>
              <a:rPr lang="en-US" sz="2800" dirty="0"/>
              <a:t>Social unrest</a:t>
            </a:r>
          </a:p>
        </p:txBody>
      </p:sp>
    </p:spTree>
    <p:extLst>
      <p:ext uri="{BB962C8B-B14F-4D97-AF65-F5344CB8AC3E}">
        <p14:creationId xmlns:p14="http://schemas.microsoft.com/office/powerpoint/2010/main" val="30308664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688975" y="411163"/>
            <a:ext cx="7772400" cy="863600"/>
          </a:xfrm>
        </p:spPr>
        <p:txBody>
          <a:bodyPr/>
          <a:lstStyle/>
          <a:p>
            <a:r>
              <a:rPr lang="en-US" sz="3600" dirty="0"/>
              <a:t>DoD Environment</a:t>
            </a:r>
          </a:p>
        </p:txBody>
      </p:sp>
      <p:sp>
        <p:nvSpPr>
          <p:cNvPr id="6147" name="Content Placeholder 2"/>
          <p:cNvSpPr>
            <a:spLocks noGrp="1"/>
          </p:cNvSpPr>
          <p:nvPr>
            <p:ph idx="1"/>
          </p:nvPr>
        </p:nvSpPr>
        <p:spPr>
          <a:xfrm>
            <a:off x="322263" y="1274763"/>
            <a:ext cx="8458200" cy="4754562"/>
          </a:xfrm>
        </p:spPr>
        <p:txBody>
          <a:bodyPr>
            <a:normAutofit lnSpcReduction="10000"/>
          </a:bodyPr>
          <a:lstStyle/>
          <a:p>
            <a:pPr marL="365125" lvl="1" indent="-365125">
              <a:spcBef>
                <a:spcPts val="600"/>
              </a:spcBef>
              <a:spcAft>
                <a:spcPts val="600"/>
              </a:spcAft>
              <a:buFont typeface="Arial" panose="020B0604020202020204" pitchFamily="34" charset="0"/>
              <a:buChar char="•"/>
            </a:pPr>
            <a:r>
              <a:rPr lang="en-US" sz="2400" dirty="0">
                <a:ea typeface="Lato" panose="020F0502020204030203" pitchFamily="34" charset="0"/>
                <a:cs typeface="Lato" panose="020F0502020204030203" pitchFamily="34" charset="0"/>
              </a:rPr>
              <a:t>Flat DoD budgets in the future will require tough prioritization (Year-long CR is a threat)</a:t>
            </a:r>
          </a:p>
          <a:p>
            <a:pPr marL="365125" lvl="1" indent="-365125">
              <a:spcBef>
                <a:spcPts val="600"/>
              </a:spcBef>
              <a:spcAft>
                <a:spcPts val="600"/>
              </a:spcAft>
              <a:buFont typeface="Arial" panose="020B0604020202020204" pitchFamily="34" charset="0"/>
              <a:buChar char="•"/>
            </a:pPr>
            <a:r>
              <a:rPr lang="en-US" sz="2400" dirty="0">
                <a:ea typeface="Lato" panose="020F0502020204030203" pitchFamily="34" charset="0"/>
                <a:cs typeface="Lato" panose="020F0502020204030203" pitchFamily="34" charset="0"/>
              </a:rPr>
              <a:t>Pivot from Contingency Operations to near peer threat requires significant modernization and funding</a:t>
            </a:r>
          </a:p>
          <a:p>
            <a:pPr marL="365125" lvl="1" indent="-365125">
              <a:spcBef>
                <a:spcPts val="600"/>
              </a:spcBef>
              <a:spcAft>
                <a:spcPts val="600"/>
              </a:spcAft>
              <a:buFont typeface="Arial" panose="020B0604020202020204" pitchFamily="34" charset="0"/>
              <a:buChar char="•"/>
            </a:pPr>
            <a:r>
              <a:rPr lang="en-US" sz="2400" dirty="0">
                <a:ea typeface="Lato" panose="020F0502020204030203" pitchFamily="34" charset="0"/>
                <a:cs typeface="Lato" panose="020F0502020204030203" pitchFamily="34" charset="0"/>
              </a:rPr>
              <a:t>Planned cuts to Military Health System difficult to reconcile with COVID lessons learned</a:t>
            </a:r>
          </a:p>
          <a:p>
            <a:pPr marL="365125" lvl="1" indent="-365125">
              <a:spcBef>
                <a:spcPts val="600"/>
              </a:spcBef>
              <a:spcAft>
                <a:spcPts val="600"/>
              </a:spcAft>
              <a:buFont typeface="Arial" panose="020B0604020202020204" pitchFamily="34" charset="0"/>
              <a:buChar char="•"/>
            </a:pPr>
            <a:r>
              <a:rPr lang="en-US" sz="2400" dirty="0">
                <a:ea typeface="Lato" panose="020F0502020204030203" pitchFamily="34" charset="0"/>
                <a:cs typeface="Lato" panose="020F0502020204030203" pitchFamily="34" charset="0"/>
              </a:rPr>
              <a:t>Congress desires to reduce entitlement costs</a:t>
            </a:r>
          </a:p>
          <a:p>
            <a:pPr marL="365125" lvl="1" indent="-365125">
              <a:spcBef>
                <a:spcPts val="600"/>
              </a:spcBef>
              <a:spcAft>
                <a:spcPts val="600"/>
              </a:spcAft>
              <a:buFont typeface="Arial" panose="020B0604020202020204" pitchFamily="34" charset="0"/>
              <a:buChar char="•"/>
            </a:pPr>
            <a:r>
              <a:rPr lang="en-US" sz="2400" dirty="0">
                <a:ea typeface="Lato" panose="020F0502020204030203" pitchFamily="34" charset="0"/>
                <a:cs typeface="Lato" panose="020F0502020204030203" pitchFamily="34" charset="0"/>
              </a:rPr>
              <a:t>Sexual assault and privatized housing scandals</a:t>
            </a:r>
          </a:p>
          <a:p>
            <a:pPr marL="365125" lvl="1" indent="-365125">
              <a:spcBef>
                <a:spcPts val="600"/>
              </a:spcBef>
              <a:spcAft>
                <a:spcPts val="600"/>
              </a:spcAft>
              <a:buFont typeface="Arial" panose="020B0604020202020204" pitchFamily="34" charset="0"/>
              <a:buChar char="•"/>
            </a:pPr>
            <a:r>
              <a:rPr lang="en-US" sz="2400" dirty="0">
                <a:ea typeface="Lato" panose="020F0502020204030203" pitchFamily="34" charset="0"/>
                <a:cs typeface="Lato" panose="020F0502020204030203" pitchFamily="34" charset="0"/>
              </a:rPr>
              <a:t>Suicide rates are moving in the wrong direction</a:t>
            </a:r>
          </a:p>
          <a:p>
            <a:pPr marL="365125" lvl="1" indent="-365125">
              <a:spcBef>
                <a:spcPts val="600"/>
              </a:spcBef>
              <a:spcAft>
                <a:spcPts val="600"/>
              </a:spcAft>
              <a:buFont typeface="Arial" panose="020B0604020202020204" pitchFamily="34" charset="0"/>
              <a:buChar char="•"/>
            </a:pPr>
            <a:r>
              <a:rPr lang="en-US" sz="2400" dirty="0">
                <a:ea typeface="Lato" panose="020F0502020204030203" pitchFamily="34" charset="0"/>
                <a:cs typeface="Lato" panose="020F0502020204030203" pitchFamily="34" charset="0"/>
              </a:rPr>
              <a:t>Each fiscal year, for the last 20 years, has started either under a CR or a government shutdown</a:t>
            </a:r>
          </a:p>
        </p:txBody>
      </p:sp>
    </p:spTree>
    <p:extLst>
      <p:ext uri="{BB962C8B-B14F-4D97-AF65-F5344CB8AC3E}">
        <p14:creationId xmlns:p14="http://schemas.microsoft.com/office/powerpoint/2010/main" val="3111196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82" name="Rectangle 2"/>
          <p:cNvSpPr>
            <a:spLocks noGrp="1" noChangeArrowheads="1"/>
          </p:cNvSpPr>
          <p:nvPr>
            <p:ph type="title"/>
          </p:nvPr>
        </p:nvSpPr>
        <p:spPr>
          <a:xfrm>
            <a:off x="685800" y="146538"/>
            <a:ext cx="7772400" cy="964223"/>
          </a:xfrm>
        </p:spPr>
        <p:txBody>
          <a:bodyPr>
            <a:normAutofit/>
          </a:bodyPr>
          <a:lstStyle/>
          <a:p>
            <a:pPr algn="ctr"/>
            <a:r>
              <a:rPr lang="en-US" sz="4000" dirty="0"/>
              <a:t>Military Experience in Congress</a:t>
            </a:r>
          </a:p>
        </p:txBody>
      </p:sp>
      <p:graphicFrame>
        <p:nvGraphicFramePr>
          <p:cNvPr id="8" name="Chart 7"/>
          <p:cNvGraphicFramePr/>
          <p:nvPr/>
        </p:nvGraphicFramePr>
        <p:xfrm>
          <a:off x="348316" y="1279525"/>
          <a:ext cx="8118675" cy="4601028"/>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a:extLst>
              <a:ext uri="{FF2B5EF4-FFF2-40B4-BE49-F238E27FC236}">
                <a16:creationId xmlns:a16="http://schemas.microsoft.com/office/drawing/2014/main" id="{74C333D0-492D-4342-BFC8-6B6579E997B3}"/>
              </a:ext>
            </a:extLst>
          </p:cNvPr>
          <p:cNvSpPr txBox="1"/>
          <p:nvPr/>
        </p:nvSpPr>
        <p:spPr>
          <a:xfrm>
            <a:off x="800543" y="6087042"/>
            <a:ext cx="4445448" cy="369332"/>
          </a:xfrm>
          <a:prstGeom prst="rect">
            <a:avLst/>
          </a:prstGeom>
          <a:noFill/>
        </p:spPr>
        <p:txBody>
          <a:bodyPr wrap="none" rtlCol="0">
            <a:spAutoFit/>
          </a:bodyPr>
          <a:lstStyle/>
          <a:p>
            <a:r>
              <a:rPr lang="en-US"/>
              <a:t>Sources: </a:t>
            </a:r>
            <a:r>
              <a:rPr lang="en-US">
                <a:hlinkClick r:id="rId4"/>
              </a:rPr>
              <a:t>Military Times</a:t>
            </a:r>
            <a:r>
              <a:rPr lang="en-US"/>
              <a:t>, </a:t>
            </a:r>
            <a:r>
              <a:rPr lang="en-US">
                <a:hlinkClick r:id="rId5"/>
              </a:rPr>
              <a:t>Pew</a:t>
            </a:r>
            <a:r>
              <a:rPr lang="en-US"/>
              <a:t>, and </a:t>
            </a:r>
            <a:r>
              <a:rPr lang="en-US" err="1">
                <a:hlinkClick r:id="rId6"/>
              </a:rPr>
              <a:t>HillVets</a:t>
            </a:r>
            <a:endParaRPr lang="en-US"/>
          </a:p>
        </p:txBody>
      </p:sp>
      <p:sp>
        <p:nvSpPr>
          <p:cNvPr id="2" name="TextBox 1">
            <a:extLst>
              <a:ext uri="{FF2B5EF4-FFF2-40B4-BE49-F238E27FC236}">
                <a16:creationId xmlns:a16="http://schemas.microsoft.com/office/drawing/2014/main" id="{E42B49D4-7EA1-4E43-B74A-D1D7E8DF8BD9}"/>
              </a:ext>
            </a:extLst>
          </p:cNvPr>
          <p:cNvSpPr txBox="1"/>
          <p:nvPr/>
        </p:nvSpPr>
        <p:spPr>
          <a:xfrm>
            <a:off x="5554931" y="1632749"/>
            <a:ext cx="2743473" cy="923330"/>
          </a:xfrm>
          <a:prstGeom prst="rect">
            <a:avLst/>
          </a:prstGeom>
          <a:noFill/>
          <a:ln>
            <a:solidFill>
              <a:srgbClr val="FF0000"/>
            </a:solidFill>
          </a:ln>
        </p:spPr>
        <p:txBody>
          <a:bodyPr wrap="square" lIns="91440" tIns="45720" rIns="91440" bIns="45720" rtlCol="0" anchor="t">
            <a:spAutoFit/>
          </a:bodyPr>
          <a:lstStyle/>
          <a:p>
            <a:r>
              <a:rPr lang="en-US" dirty="0">
                <a:latin typeface="Lato" panose="020F0502020204030203" pitchFamily="34" charset="0"/>
                <a:ea typeface="Lato" panose="020F0502020204030203" pitchFamily="34" charset="0"/>
                <a:cs typeface="Lato" panose="020F0502020204030203" pitchFamily="34" charset="0"/>
              </a:rPr>
              <a:t>The 117</a:t>
            </a:r>
            <a:r>
              <a:rPr lang="en-US" baseline="30000" dirty="0">
                <a:latin typeface="Lato" panose="020F0502020204030203" pitchFamily="34" charset="0"/>
                <a:ea typeface="Lato" panose="020F0502020204030203" pitchFamily="34" charset="0"/>
                <a:cs typeface="Lato" panose="020F0502020204030203" pitchFamily="34" charset="0"/>
              </a:rPr>
              <a:t>th</a:t>
            </a:r>
            <a:r>
              <a:rPr lang="en-US" dirty="0">
                <a:latin typeface="Lato" panose="020F0502020204030203" pitchFamily="34" charset="0"/>
                <a:ea typeface="Lato" panose="020F0502020204030203" pitchFamily="34" charset="0"/>
                <a:cs typeface="Lato" panose="020F0502020204030203" pitchFamily="34" charset="0"/>
              </a:rPr>
              <a:t> Congress is at 17% (91 elected officials) with military experience.</a:t>
            </a:r>
          </a:p>
        </p:txBody>
      </p:sp>
    </p:spTree>
    <p:extLst>
      <p:ext uri="{BB962C8B-B14F-4D97-AF65-F5344CB8AC3E}">
        <p14:creationId xmlns:p14="http://schemas.microsoft.com/office/powerpoint/2010/main" val="2171466076"/>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722" name="Chart 1"/>
          <p:cNvGraphicFramePr>
            <a:graphicFrameLocks/>
          </p:cNvGraphicFramePr>
          <p:nvPr>
            <p:extLst>
              <p:ext uri="{D42A27DB-BD31-4B8C-83A1-F6EECF244321}">
                <p14:modId xmlns:p14="http://schemas.microsoft.com/office/powerpoint/2010/main" val="3008822201"/>
              </p:ext>
            </p:extLst>
          </p:nvPr>
        </p:nvGraphicFramePr>
        <p:xfrm>
          <a:off x="182563" y="1096963"/>
          <a:ext cx="8867775" cy="5016500"/>
        </p:xfrm>
        <a:graphic>
          <a:graphicData uri="http://schemas.openxmlformats.org/presentationml/2006/ole">
            <mc:AlternateContent xmlns:mc="http://schemas.openxmlformats.org/markup-compatibility/2006">
              <mc:Choice xmlns:v="urn:schemas-microsoft-com:vml" Requires="v">
                <p:oleObj spid="_x0000_s1026" name="Chart" r:id="rId4" imgW="8763172" imgH="4772025" progId="Excel.Chart.8">
                  <p:embed/>
                </p:oleObj>
              </mc:Choice>
              <mc:Fallback>
                <p:oleObj name="Chart" r:id="rId4" imgW="8763172" imgH="4772025" progId="Excel.Chart.8">
                  <p:embed/>
                  <p:pic>
                    <p:nvPicPr>
                      <p:cNvPr id="30722" name="Chart 1"/>
                      <p:cNvPicPr>
                        <a:picLocks noChangeArrowheads="1"/>
                      </p:cNvPicPr>
                      <p:nvPr/>
                    </p:nvPicPr>
                    <p:blipFill>
                      <a:blip r:embed="rId5"/>
                      <a:srcRect/>
                      <a:stretch>
                        <a:fillRect/>
                      </a:stretch>
                    </p:blipFill>
                    <p:spPr bwMode="auto">
                      <a:xfrm>
                        <a:off x="182563" y="1096963"/>
                        <a:ext cx="8867775" cy="5016500"/>
                      </a:xfrm>
                      <a:prstGeom prst="rect">
                        <a:avLst/>
                      </a:prstGeom>
                      <a:noFill/>
                      <a:ln>
                        <a:noFill/>
                      </a:ln>
                    </p:spPr>
                  </p:pic>
                </p:oleObj>
              </mc:Fallback>
            </mc:AlternateContent>
          </a:graphicData>
        </a:graphic>
      </p:graphicFrame>
      <p:sp>
        <p:nvSpPr>
          <p:cNvPr id="30723" name="TextBox 9"/>
          <p:cNvSpPr txBox="1">
            <a:spLocks noChangeArrowheads="1"/>
          </p:cNvSpPr>
          <p:nvPr/>
        </p:nvSpPr>
        <p:spPr bwMode="auto">
          <a:xfrm>
            <a:off x="76201" y="260225"/>
            <a:ext cx="89281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itchFamily="34" charset="0"/>
              <a:buChar char="•"/>
              <a:defRPr sz="3200">
                <a:solidFill>
                  <a:srgbClr val="003846"/>
                </a:solidFill>
                <a:latin typeface="Gill Sans"/>
                <a:ea typeface="Gill Sans"/>
                <a:cs typeface="Gill Sans"/>
              </a:defRPr>
            </a:lvl1pPr>
            <a:lvl2pPr marL="742950" indent="-285750">
              <a:spcBef>
                <a:spcPct val="20000"/>
              </a:spcBef>
              <a:buFont typeface="Arial" pitchFamily="34" charset="0"/>
              <a:buChar char="–"/>
              <a:defRPr sz="2800">
                <a:solidFill>
                  <a:srgbClr val="003846"/>
                </a:solidFill>
                <a:latin typeface="Gill Sans"/>
                <a:ea typeface="Gill Sans"/>
                <a:cs typeface="Gill Sans"/>
              </a:defRPr>
            </a:lvl2pPr>
            <a:lvl3pPr marL="1143000" indent="-228600">
              <a:spcBef>
                <a:spcPct val="20000"/>
              </a:spcBef>
              <a:buFont typeface="Arial" pitchFamily="34" charset="0"/>
              <a:buChar char="•"/>
              <a:defRPr sz="2400">
                <a:solidFill>
                  <a:srgbClr val="003846"/>
                </a:solidFill>
                <a:latin typeface="Gill Sans"/>
                <a:ea typeface="Gill Sans"/>
                <a:cs typeface="Gill Sans"/>
              </a:defRPr>
            </a:lvl3pPr>
            <a:lvl4pPr marL="1600200" indent="-228600">
              <a:spcBef>
                <a:spcPct val="20000"/>
              </a:spcBef>
              <a:buFont typeface="Arial" pitchFamily="34" charset="0"/>
              <a:buChar char="–"/>
              <a:defRPr sz="2000">
                <a:solidFill>
                  <a:srgbClr val="003846"/>
                </a:solidFill>
                <a:latin typeface="Gill Sans"/>
                <a:ea typeface="Gill Sans"/>
                <a:cs typeface="Gill Sans"/>
              </a:defRPr>
            </a:lvl4pPr>
            <a:lvl5pPr marL="2057400" indent="-228600">
              <a:spcBef>
                <a:spcPct val="20000"/>
              </a:spcBef>
              <a:buFont typeface="Arial" pitchFamily="34" charset="0"/>
              <a:buChar char="»"/>
              <a:defRPr sz="2000">
                <a:solidFill>
                  <a:srgbClr val="003846"/>
                </a:solidFill>
                <a:latin typeface="Gill Sans"/>
                <a:ea typeface="Gill Sans"/>
                <a:cs typeface="Gill Sans"/>
              </a:defRPr>
            </a:lvl5pPr>
            <a:lvl6pPr marL="2514600" indent="-228600" eaLnBrk="0" fontAlgn="base" hangingPunct="0">
              <a:spcBef>
                <a:spcPct val="20000"/>
              </a:spcBef>
              <a:spcAft>
                <a:spcPct val="0"/>
              </a:spcAft>
              <a:buFont typeface="Arial" pitchFamily="34" charset="0"/>
              <a:buChar char="»"/>
              <a:defRPr sz="2000">
                <a:solidFill>
                  <a:srgbClr val="003846"/>
                </a:solidFill>
                <a:latin typeface="Gill Sans"/>
                <a:ea typeface="Gill Sans"/>
                <a:cs typeface="Gill Sans"/>
              </a:defRPr>
            </a:lvl6pPr>
            <a:lvl7pPr marL="2971800" indent="-228600" eaLnBrk="0" fontAlgn="base" hangingPunct="0">
              <a:spcBef>
                <a:spcPct val="20000"/>
              </a:spcBef>
              <a:spcAft>
                <a:spcPct val="0"/>
              </a:spcAft>
              <a:buFont typeface="Arial" pitchFamily="34" charset="0"/>
              <a:buChar char="»"/>
              <a:defRPr sz="2000">
                <a:solidFill>
                  <a:srgbClr val="003846"/>
                </a:solidFill>
                <a:latin typeface="Gill Sans"/>
                <a:ea typeface="Gill Sans"/>
                <a:cs typeface="Gill Sans"/>
              </a:defRPr>
            </a:lvl7pPr>
            <a:lvl8pPr marL="3429000" indent="-228600" eaLnBrk="0" fontAlgn="base" hangingPunct="0">
              <a:spcBef>
                <a:spcPct val="20000"/>
              </a:spcBef>
              <a:spcAft>
                <a:spcPct val="0"/>
              </a:spcAft>
              <a:buFont typeface="Arial" pitchFamily="34" charset="0"/>
              <a:buChar char="»"/>
              <a:defRPr sz="2000">
                <a:solidFill>
                  <a:srgbClr val="003846"/>
                </a:solidFill>
                <a:latin typeface="Gill Sans"/>
                <a:ea typeface="Gill Sans"/>
                <a:cs typeface="Gill Sans"/>
              </a:defRPr>
            </a:lvl8pPr>
            <a:lvl9pPr marL="3886200" indent="-228600" eaLnBrk="0" fontAlgn="base" hangingPunct="0">
              <a:spcBef>
                <a:spcPct val="20000"/>
              </a:spcBef>
              <a:spcAft>
                <a:spcPct val="0"/>
              </a:spcAft>
              <a:buFont typeface="Arial" pitchFamily="34" charset="0"/>
              <a:buChar char="»"/>
              <a:defRPr sz="2000">
                <a:solidFill>
                  <a:srgbClr val="003846"/>
                </a:solidFill>
                <a:latin typeface="Gill Sans"/>
                <a:ea typeface="Gill Sans"/>
                <a:cs typeface="Gill Sans"/>
              </a:defRPr>
            </a:lvl9pPr>
          </a:lstStyle>
          <a:p>
            <a:pPr algn="ctr">
              <a:spcBef>
                <a:spcPct val="0"/>
              </a:spcBef>
              <a:buFontTx/>
              <a:buNone/>
            </a:pPr>
            <a:r>
              <a:rPr lang="en-US" altLang="en-US" sz="4000" b="1" dirty="0">
                <a:solidFill>
                  <a:srgbClr val="002060"/>
                </a:solidFill>
              </a:rPr>
              <a:t>DOD Personnel-Health Care Expense</a:t>
            </a:r>
            <a:endParaRPr lang="en-US" altLang="en-US" sz="1800" b="1" dirty="0">
              <a:solidFill>
                <a:srgbClr val="002060"/>
              </a:solidFill>
            </a:endParaRPr>
          </a:p>
        </p:txBody>
      </p:sp>
      <p:sp>
        <p:nvSpPr>
          <p:cNvPr id="30724" name="TextBox 1"/>
          <p:cNvSpPr txBox="1">
            <a:spLocks noChangeArrowheads="1"/>
          </p:cNvSpPr>
          <p:nvPr/>
        </p:nvSpPr>
        <p:spPr bwMode="auto">
          <a:xfrm rot="20184559">
            <a:off x="576289" y="2350999"/>
            <a:ext cx="4973637" cy="677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itchFamily="34" charset="0"/>
              <a:buChar char="•"/>
              <a:defRPr sz="3200">
                <a:solidFill>
                  <a:srgbClr val="003846"/>
                </a:solidFill>
                <a:latin typeface="Gill Sans"/>
                <a:ea typeface="Gill Sans"/>
                <a:cs typeface="Gill Sans"/>
              </a:defRPr>
            </a:lvl1pPr>
            <a:lvl2pPr marL="742950" indent="-285750">
              <a:spcBef>
                <a:spcPct val="20000"/>
              </a:spcBef>
              <a:buFont typeface="Arial" pitchFamily="34" charset="0"/>
              <a:buChar char="–"/>
              <a:defRPr sz="2800">
                <a:solidFill>
                  <a:srgbClr val="003846"/>
                </a:solidFill>
                <a:latin typeface="Gill Sans"/>
                <a:ea typeface="Gill Sans"/>
                <a:cs typeface="Gill Sans"/>
              </a:defRPr>
            </a:lvl2pPr>
            <a:lvl3pPr marL="1143000" indent="-228600">
              <a:spcBef>
                <a:spcPct val="20000"/>
              </a:spcBef>
              <a:buFont typeface="Arial" pitchFamily="34" charset="0"/>
              <a:buChar char="•"/>
              <a:defRPr sz="2400">
                <a:solidFill>
                  <a:srgbClr val="003846"/>
                </a:solidFill>
                <a:latin typeface="Gill Sans"/>
                <a:ea typeface="Gill Sans"/>
                <a:cs typeface="Gill Sans"/>
              </a:defRPr>
            </a:lvl3pPr>
            <a:lvl4pPr marL="1600200" indent="-228600">
              <a:spcBef>
                <a:spcPct val="20000"/>
              </a:spcBef>
              <a:buFont typeface="Arial" pitchFamily="34" charset="0"/>
              <a:buChar char="–"/>
              <a:defRPr sz="2000">
                <a:solidFill>
                  <a:srgbClr val="003846"/>
                </a:solidFill>
                <a:latin typeface="Gill Sans"/>
                <a:ea typeface="Gill Sans"/>
                <a:cs typeface="Gill Sans"/>
              </a:defRPr>
            </a:lvl4pPr>
            <a:lvl5pPr marL="2057400" indent="-228600">
              <a:spcBef>
                <a:spcPct val="20000"/>
              </a:spcBef>
              <a:buFont typeface="Arial" pitchFamily="34" charset="0"/>
              <a:buChar char="»"/>
              <a:defRPr sz="2000">
                <a:solidFill>
                  <a:srgbClr val="003846"/>
                </a:solidFill>
                <a:latin typeface="Gill Sans"/>
                <a:ea typeface="Gill Sans"/>
                <a:cs typeface="Gill Sans"/>
              </a:defRPr>
            </a:lvl5pPr>
            <a:lvl6pPr marL="2514600" indent="-228600" eaLnBrk="0" fontAlgn="base" hangingPunct="0">
              <a:spcBef>
                <a:spcPct val="20000"/>
              </a:spcBef>
              <a:spcAft>
                <a:spcPct val="0"/>
              </a:spcAft>
              <a:buFont typeface="Arial" pitchFamily="34" charset="0"/>
              <a:buChar char="»"/>
              <a:defRPr sz="2000">
                <a:solidFill>
                  <a:srgbClr val="003846"/>
                </a:solidFill>
                <a:latin typeface="Gill Sans"/>
                <a:ea typeface="Gill Sans"/>
                <a:cs typeface="Gill Sans"/>
              </a:defRPr>
            </a:lvl6pPr>
            <a:lvl7pPr marL="2971800" indent="-228600" eaLnBrk="0" fontAlgn="base" hangingPunct="0">
              <a:spcBef>
                <a:spcPct val="20000"/>
              </a:spcBef>
              <a:spcAft>
                <a:spcPct val="0"/>
              </a:spcAft>
              <a:buFont typeface="Arial" pitchFamily="34" charset="0"/>
              <a:buChar char="»"/>
              <a:defRPr sz="2000">
                <a:solidFill>
                  <a:srgbClr val="003846"/>
                </a:solidFill>
                <a:latin typeface="Gill Sans"/>
                <a:ea typeface="Gill Sans"/>
                <a:cs typeface="Gill Sans"/>
              </a:defRPr>
            </a:lvl7pPr>
            <a:lvl8pPr marL="3429000" indent="-228600" eaLnBrk="0" fontAlgn="base" hangingPunct="0">
              <a:spcBef>
                <a:spcPct val="20000"/>
              </a:spcBef>
              <a:spcAft>
                <a:spcPct val="0"/>
              </a:spcAft>
              <a:buFont typeface="Arial" pitchFamily="34" charset="0"/>
              <a:buChar char="»"/>
              <a:defRPr sz="2000">
                <a:solidFill>
                  <a:srgbClr val="003846"/>
                </a:solidFill>
                <a:latin typeface="Gill Sans"/>
                <a:ea typeface="Gill Sans"/>
                <a:cs typeface="Gill Sans"/>
              </a:defRPr>
            </a:lvl8pPr>
            <a:lvl9pPr marL="3886200" indent="-228600" eaLnBrk="0" fontAlgn="base" hangingPunct="0">
              <a:spcBef>
                <a:spcPct val="20000"/>
              </a:spcBef>
              <a:spcAft>
                <a:spcPct val="0"/>
              </a:spcAft>
              <a:buFont typeface="Arial" pitchFamily="34" charset="0"/>
              <a:buChar char="»"/>
              <a:defRPr sz="2000">
                <a:solidFill>
                  <a:srgbClr val="003846"/>
                </a:solidFill>
                <a:latin typeface="Gill Sans"/>
                <a:ea typeface="Gill Sans"/>
                <a:cs typeface="Gill Sans"/>
              </a:defRPr>
            </a:lvl9pPr>
          </a:lstStyle>
          <a:p>
            <a:pPr algn="ctr">
              <a:spcBef>
                <a:spcPct val="0"/>
              </a:spcBef>
              <a:buFontTx/>
              <a:buNone/>
            </a:pPr>
            <a:r>
              <a:rPr lang="en-US" altLang="en-US" sz="1800" b="1" dirty="0">
                <a:solidFill>
                  <a:schemeClr val="tx1"/>
                </a:solidFill>
                <a:latin typeface="Verdana" pitchFamily="34" charset="0"/>
              </a:rPr>
              <a:t>Concurrent Receipt, ECI+ raises, TFL, BAH, end strength, etc.  </a:t>
            </a:r>
          </a:p>
        </p:txBody>
      </p:sp>
      <p:sp>
        <p:nvSpPr>
          <p:cNvPr id="30725" name="TextBox 1"/>
          <p:cNvSpPr txBox="1">
            <a:spLocks noChangeArrowheads="1"/>
          </p:cNvSpPr>
          <p:nvPr/>
        </p:nvSpPr>
        <p:spPr bwMode="auto">
          <a:xfrm rot="20181700">
            <a:off x="1008217" y="3419878"/>
            <a:ext cx="4987925"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a:spcBef>
                <a:spcPct val="20000"/>
              </a:spcBef>
              <a:buFont typeface="Arial" pitchFamily="34" charset="0"/>
              <a:buChar char="•"/>
              <a:defRPr sz="3200">
                <a:solidFill>
                  <a:srgbClr val="003846"/>
                </a:solidFill>
                <a:latin typeface="Gill Sans"/>
                <a:ea typeface="Gill Sans"/>
                <a:cs typeface="Gill Sans"/>
              </a:defRPr>
            </a:lvl1pPr>
            <a:lvl2pPr marL="742950" indent="-285750">
              <a:spcBef>
                <a:spcPct val="20000"/>
              </a:spcBef>
              <a:buFont typeface="Arial" pitchFamily="34" charset="0"/>
              <a:buChar char="–"/>
              <a:defRPr sz="2800">
                <a:solidFill>
                  <a:srgbClr val="003846"/>
                </a:solidFill>
                <a:latin typeface="Gill Sans"/>
                <a:ea typeface="Gill Sans"/>
                <a:cs typeface="Gill Sans"/>
              </a:defRPr>
            </a:lvl2pPr>
            <a:lvl3pPr marL="1143000" indent="-228600">
              <a:spcBef>
                <a:spcPct val="20000"/>
              </a:spcBef>
              <a:buFont typeface="Arial" pitchFamily="34" charset="0"/>
              <a:buChar char="•"/>
              <a:defRPr sz="2400">
                <a:solidFill>
                  <a:srgbClr val="003846"/>
                </a:solidFill>
                <a:latin typeface="Gill Sans"/>
                <a:ea typeface="Gill Sans"/>
                <a:cs typeface="Gill Sans"/>
              </a:defRPr>
            </a:lvl3pPr>
            <a:lvl4pPr marL="1600200" indent="-228600">
              <a:spcBef>
                <a:spcPct val="20000"/>
              </a:spcBef>
              <a:buFont typeface="Arial" pitchFamily="34" charset="0"/>
              <a:buChar char="–"/>
              <a:defRPr sz="2000">
                <a:solidFill>
                  <a:srgbClr val="003846"/>
                </a:solidFill>
                <a:latin typeface="Gill Sans"/>
                <a:ea typeface="Gill Sans"/>
                <a:cs typeface="Gill Sans"/>
              </a:defRPr>
            </a:lvl4pPr>
            <a:lvl5pPr marL="2057400" indent="-228600">
              <a:spcBef>
                <a:spcPct val="20000"/>
              </a:spcBef>
              <a:buFont typeface="Arial" pitchFamily="34" charset="0"/>
              <a:buChar char="»"/>
              <a:defRPr sz="2000">
                <a:solidFill>
                  <a:srgbClr val="003846"/>
                </a:solidFill>
                <a:latin typeface="Gill Sans"/>
                <a:ea typeface="Gill Sans"/>
                <a:cs typeface="Gill Sans"/>
              </a:defRPr>
            </a:lvl5pPr>
            <a:lvl6pPr marL="2514600" indent="-228600" eaLnBrk="0" fontAlgn="base" hangingPunct="0">
              <a:spcBef>
                <a:spcPct val="20000"/>
              </a:spcBef>
              <a:spcAft>
                <a:spcPct val="0"/>
              </a:spcAft>
              <a:buFont typeface="Arial" pitchFamily="34" charset="0"/>
              <a:buChar char="»"/>
              <a:defRPr sz="2000">
                <a:solidFill>
                  <a:srgbClr val="003846"/>
                </a:solidFill>
                <a:latin typeface="Gill Sans"/>
                <a:ea typeface="Gill Sans"/>
                <a:cs typeface="Gill Sans"/>
              </a:defRPr>
            </a:lvl6pPr>
            <a:lvl7pPr marL="2971800" indent="-228600" eaLnBrk="0" fontAlgn="base" hangingPunct="0">
              <a:spcBef>
                <a:spcPct val="20000"/>
              </a:spcBef>
              <a:spcAft>
                <a:spcPct val="0"/>
              </a:spcAft>
              <a:buFont typeface="Arial" pitchFamily="34" charset="0"/>
              <a:buChar char="»"/>
              <a:defRPr sz="2000">
                <a:solidFill>
                  <a:srgbClr val="003846"/>
                </a:solidFill>
                <a:latin typeface="Gill Sans"/>
                <a:ea typeface="Gill Sans"/>
                <a:cs typeface="Gill Sans"/>
              </a:defRPr>
            </a:lvl7pPr>
            <a:lvl8pPr marL="3429000" indent="-228600" eaLnBrk="0" fontAlgn="base" hangingPunct="0">
              <a:spcBef>
                <a:spcPct val="20000"/>
              </a:spcBef>
              <a:spcAft>
                <a:spcPct val="0"/>
              </a:spcAft>
              <a:buFont typeface="Arial" pitchFamily="34" charset="0"/>
              <a:buChar char="»"/>
              <a:defRPr sz="2000">
                <a:solidFill>
                  <a:srgbClr val="003846"/>
                </a:solidFill>
                <a:latin typeface="Gill Sans"/>
                <a:ea typeface="Gill Sans"/>
                <a:cs typeface="Gill Sans"/>
              </a:defRPr>
            </a:lvl8pPr>
            <a:lvl9pPr marL="3886200" indent="-228600" eaLnBrk="0" fontAlgn="base" hangingPunct="0">
              <a:spcBef>
                <a:spcPct val="20000"/>
              </a:spcBef>
              <a:spcAft>
                <a:spcPct val="0"/>
              </a:spcAft>
              <a:buFont typeface="Arial" pitchFamily="34" charset="0"/>
              <a:buChar char="»"/>
              <a:defRPr sz="2000">
                <a:solidFill>
                  <a:srgbClr val="003846"/>
                </a:solidFill>
                <a:latin typeface="Gill Sans"/>
                <a:ea typeface="Gill Sans"/>
                <a:cs typeface="Gill Sans"/>
              </a:defRPr>
            </a:lvl9pPr>
          </a:lstStyle>
          <a:p>
            <a:pPr algn="ctr">
              <a:spcBef>
                <a:spcPct val="0"/>
              </a:spcBef>
              <a:buFontTx/>
              <a:buNone/>
            </a:pPr>
            <a:r>
              <a:rPr lang="en-US" altLang="en-US" sz="1400" b="1" dirty="0">
                <a:solidFill>
                  <a:schemeClr val="tx1"/>
                </a:solidFill>
                <a:latin typeface="Verdana" pitchFamily="34" charset="0"/>
              </a:rPr>
              <a:t>Reflects avg. </a:t>
            </a:r>
            <a:r>
              <a:rPr lang="en-US" altLang="en-US" sz="1600" b="1" u="sng" dirty="0">
                <a:solidFill>
                  <a:schemeClr val="tx1"/>
                </a:solidFill>
                <a:latin typeface="Verdana" pitchFamily="34" charset="0"/>
              </a:rPr>
              <a:t>7.1</a:t>
            </a:r>
            <a:r>
              <a:rPr lang="en-US" altLang="en-US" sz="1600" b="1" dirty="0">
                <a:solidFill>
                  <a:schemeClr val="tx1"/>
                </a:solidFill>
                <a:latin typeface="Verdana" pitchFamily="34" charset="0"/>
              </a:rPr>
              <a:t>%</a:t>
            </a:r>
            <a:r>
              <a:rPr lang="en-US" altLang="en-US" sz="1400" b="1" dirty="0">
                <a:solidFill>
                  <a:schemeClr val="tx1"/>
                </a:solidFill>
                <a:latin typeface="Verdana" pitchFamily="34" charset="0"/>
              </a:rPr>
              <a:t> growth from 2000 - 2011</a:t>
            </a:r>
          </a:p>
        </p:txBody>
      </p:sp>
      <p:sp>
        <p:nvSpPr>
          <p:cNvPr id="4" name="TextBox 3"/>
          <p:cNvSpPr txBox="1"/>
          <p:nvPr/>
        </p:nvSpPr>
        <p:spPr>
          <a:xfrm>
            <a:off x="152400" y="6322504"/>
            <a:ext cx="1453283" cy="461665"/>
          </a:xfrm>
          <a:prstGeom prst="rect">
            <a:avLst/>
          </a:prstGeom>
          <a:noFill/>
        </p:spPr>
        <p:txBody>
          <a:bodyPr wrap="none">
            <a:spAutoFit/>
          </a:bodyPr>
          <a:lstStyle/>
          <a:p>
            <a:pPr>
              <a:defRPr/>
            </a:pPr>
            <a:r>
              <a:rPr lang="en-US" sz="1200" b="1" dirty="0">
                <a:solidFill>
                  <a:srgbClr val="002060"/>
                </a:solidFill>
                <a:latin typeface="+mj-lt"/>
              </a:rPr>
              <a:t>Outlays in $ Billions</a:t>
            </a:r>
          </a:p>
          <a:p>
            <a:pPr>
              <a:defRPr/>
            </a:pPr>
            <a:r>
              <a:rPr lang="en-US" sz="1200" b="1" dirty="0">
                <a:solidFill>
                  <a:srgbClr val="002060"/>
                </a:solidFill>
                <a:latin typeface="+mj-lt"/>
                <a:ea typeface="Verdana" panose="020B0604030504040204" pitchFamily="34" charset="0"/>
                <a:cs typeface="Verdana" panose="020B0604030504040204" pitchFamily="34" charset="0"/>
              </a:rPr>
              <a:t>Source: NDAAs</a:t>
            </a:r>
          </a:p>
        </p:txBody>
      </p:sp>
    </p:spTree>
    <p:extLst>
      <p:ext uri="{BB962C8B-B14F-4D97-AF65-F5344CB8AC3E}">
        <p14:creationId xmlns:p14="http://schemas.microsoft.com/office/powerpoint/2010/main" val="12722735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3417482903"/>
              </p:ext>
            </p:extLst>
          </p:nvPr>
        </p:nvGraphicFramePr>
        <p:xfrm>
          <a:off x="378317" y="1081347"/>
          <a:ext cx="8234966" cy="4267200"/>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p:cNvSpPr txBox="1"/>
          <p:nvPr/>
        </p:nvSpPr>
        <p:spPr>
          <a:xfrm>
            <a:off x="3038568" y="5320725"/>
            <a:ext cx="3643085" cy="369332"/>
          </a:xfrm>
          <a:prstGeom prst="rect">
            <a:avLst/>
          </a:prstGeom>
          <a:noFill/>
        </p:spPr>
        <p:txBody>
          <a:bodyPr wrap="square" rtlCol="0">
            <a:spAutoFit/>
          </a:bodyPr>
          <a:lstStyle/>
          <a:p>
            <a:r>
              <a:rPr lang="en-US" sz="1800" b="1" dirty="0">
                <a:latin typeface="+mn-lt"/>
              </a:rPr>
              <a:t>Health </a:t>
            </a:r>
            <a:r>
              <a:rPr lang="en-US" sz="1800" b="1" dirty="0">
                <a:latin typeface="Lato" panose="020F0502020204030203" pitchFamily="34" charset="0"/>
                <a:ea typeface="Lato" panose="020F0502020204030203" pitchFamily="34" charset="0"/>
                <a:cs typeface="Lato" panose="020F0502020204030203" pitchFamily="34" charset="0"/>
              </a:rPr>
              <a:t>Care</a:t>
            </a:r>
            <a:r>
              <a:rPr lang="en-US" sz="1800" b="1" dirty="0">
                <a:latin typeface="+mn-lt"/>
              </a:rPr>
              <a:t>         Personnel</a:t>
            </a:r>
          </a:p>
        </p:txBody>
      </p:sp>
      <p:sp>
        <p:nvSpPr>
          <p:cNvPr id="3" name="Rectangle 2"/>
          <p:cNvSpPr/>
          <p:nvPr/>
        </p:nvSpPr>
        <p:spPr bwMode="auto">
          <a:xfrm>
            <a:off x="2819400" y="5377546"/>
            <a:ext cx="188686" cy="184666"/>
          </a:xfrm>
          <a:prstGeom prst="rect">
            <a:avLst/>
          </a:prstGeom>
          <a:solidFill>
            <a:srgbClr val="92D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imes" pitchFamily="18" charset="0"/>
            </a:endParaRPr>
          </a:p>
        </p:txBody>
      </p:sp>
      <p:sp>
        <p:nvSpPr>
          <p:cNvPr id="7" name="Rectangle 6"/>
          <p:cNvSpPr/>
          <p:nvPr/>
        </p:nvSpPr>
        <p:spPr bwMode="auto">
          <a:xfrm>
            <a:off x="4405298" y="5396916"/>
            <a:ext cx="188686" cy="184666"/>
          </a:xfrm>
          <a:prstGeom prst="rect">
            <a:avLst/>
          </a:prstGeom>
          <a:solidFill>
            <a:schemeClr val="tx2">
              <a:lumMod val="60000"/>
              <a:lumOff val="4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imes" pitchFamily="18" charset="0"/>
            </a:endParaRPr>
          </a:p>
        </p:txBody>
      </p:sp>
      <p:sp>
        <p:nvSpPr>
          <p:cNvPr id="8" name="Title 3"/>
          <p:cNvSpPr txBox="1">
            <a:spLocks/>
          </p:cNvSpPr>
          <p:nvPr/>
        </p:nvSpPr>
        <p:spPr bwMode="auto">
          <a:xfrm>
            <a:off x="0" y="228600"/>
            <a:ext cx="8991600" cy="816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Autofit/>
          </a:bodyPr>
          <a:lstStyle>
            <a:lvl1pPr algn="l" rtl="0" eaLnBrk="0" fontAlgn="base" hangingPunct="0">
              <a:spcBef>
                <a:spcPct val="0"/>
              </a:spcBef>
              <a:spcAft>
                <a:spcPct val="0"/>
              </a:spcAft>
              <a:defRPr sz="4000" b="1">
                <a:solidFill>
                  <a:srgbClr val="003366"/>
                </a:solidFill>
                <a:latin typeface="+mj-lt"/>
                <a:ea typeface="+mj-ea"/>
                <a:cs typeface="+mj-cs"/>
              </a:defRPr>
            </a:lvl1pPr>
            <a:lvl2pPr algn="l" rtl="0" eaLnBrk="0" fontAlgn="base" hangingPunct="0">
              <a:spcBef>
                <a:spcPct val="0"/>
              </a:spcBef>
              <a:spcAft>
                <a:spcPct val="0"/>
              </a:spcAft>
              <a:defRPr sz="4000" b="1">
                <a:solidFill>
                  <a:srgbClr val="003366"/>
                </a:solidFill>
                <a:latin typeface="Verdana" pitchFamily="34" charset="0"/>
              </a:defRPr>
            </a:lvl2pPr>
            <a:lvl3pPr algn="l" rtl="0" eaLnBrk="0" fontAlgn="base" hangingPunct="0">
              <a:spcBef>
                <a:spcPct val="0"/>
              </a:spcBef>
              <a:spcAft>
                <a:spcPct val="0"/>
              </a:spcAft>
              <a:defRPr sz="4000" b="1">
                <a:solidFill>
                  <a:srgbClr val="003366"/>
                </a:solidFill>
                <a:latin typeface="Verdana" pitchFamily="34" charset="0"/>
              </a:defRPr>
            </a:lvl3pPr>
            <a:lvl4pPr algn="l" rtl="0" eaLnBrk="0" fontAlgn="base" hangingPunct="0">
              <a:spcBef>
                <a:spcPct val="0"/>
              </a:spcBef>
              <a:spcAft>
                <a:spcPct val="0"/>
              </a:spcAft>
              <a:defRPr sz="4000" b="1">
                <a:solidFill>
                  <a:srgbClr val="003366"/>
                </a:solidFill>
                <a:latin typeface="Verdana" pitchFamily="34" charset="0"/>
              </a:defRPr>
            </a:lvl4pPr>
            <a:lvl5pPr algn="l" rtl="0" eaLnBrk="0" fontAlgn="base" hangingPunct="0">
              <a:spcBef>
                <a:spcPct val="0"/>
              </a:spcBef>
              <a:spcAft>
                <a:spcPct val="0"/>
              </a:spcAft>
              <a:defRPr sz="4000" b="1">
                <a:solidFill>
                  <a:srgbClr val="003366"/>
                </a:solidFill>
                <a:latin typeface="Verdana" pitchFamily="34" charset="0"/>
              </a:defRPr>
            </a:lvl5pPr>
            <a:lvl6pPr marL="457200" algn="l" rtl="0" fontAlgn="base">
              <a:spcBef>
                <a:spcPct val="0"/>
              </a:spcBef>
              <a:spcAft>
                <a:spcPct val="0"/>
              </a:spcAft>
              <a:defRPr sz="4000" b="1">
                <a:solidFill>
                  <a:srgbClr val="003366"/>
                </a:solidFill>
                <a:latin typeface="Verdana" pitchFamily="34" charset="0"/>
              </a:defRPr>
            </a:lvl6pPr>
            <a:lvl7pPr marL="914400" algn="l" rtl="0" fontAlgn="base">
              <a:spcBef>
                <a:spcPct val="0"/>
              </a:spcBef>
              <a:spcAft>
                <a:spcPct val="0"/>
              </a:spcAft>
              <a:defRPr sz="4000" b="1">
                <a:solidFill>
                  <a:srgbClr val="003366"/>
                </a:solidFill>
                <a:latin typeface="Verdana" pitchFamily="34" charset="0"/>
              </a:defRPr>
            </a:lvl7pPr>
            <a:lvl8pPr marL="1371600" algn="l" rtl="0" fontAlgn="base">
              <a:spcBef>
                <a:spcPct val="0"/>
              </a:spcBef>
              <a:spcAft>
                <a:spcPct val="0"/>
              </a:spcAft>
              <a:defRPr sz="4000" b="1">
                <a:solidFill>
                  <a:srgbClr val="003366"/>
                </a:solidFill>
                <a:latin typeface="Verdana" pitchFamily="34" charset="0"/>
              </a:defRPr>
            </a:lvl8pPr>
            <a:lvl9pPr marL="1828800" algn="l" rtl="0" fontAlgn="base">
              <a:spcBef>
                <a:spcPct val="0"/>
              </a:spcBef>
              <a:spcAft>
                <a:spcPct val="0"/>
              </a:spcAft>
              <a:defRPr sz="4000" b="1">
                <a:solidFill>
                  <a:srgbClr val="003366"/>
                </a:solidFill>
                <a:latin typeface="Verdana" pitchFamily="34" charset="0"/>
              </a:defRPr>
            </a:lvl9pPr>
          </a:lstStyle>
          <a:p>
            <a:pPr algn="ctr"/>
            <a:r>
              <a:rPr lang="en-US" kern="0" dirty="0">
                <a:solidFill>
                  <a:srgbClr val="003846"/>
                </a:solidFill>
                <a:latin typeface="Lato" panose="020F0502020204030203" pitchFamily="34" charset="0"/>
                <a:ea typeface="Lato" panose="020F0502020204030203" pitchFamily="34" charset="0"/>
                <a:cs typeface="Lato" panose="020F0502020204030203" pitchFamily="34" charset="0"/>
              </a:rPr>
              <a:t>Personnel Costs as % of DoD Budget</a:t>
            </a:r>
          </a:p>
        </p:txBody>
      </p:sp>
      <p:sp>
        <p:nvSpPr>
          <p:cNvPr id="9" name="TextBox 8"/>
          <p:cNvSpPr txBox="1"/>
          <p:nvPr/>
        </p:nvSpPr>
        <p:spPr>
          <a:xfrm>
            <a:off x="57705" y="5791200"/>
            <a:ext cx="7028895" cy="954107"/>
          </a:xfrm>
          <a:prstGeom prst="rect">
            <a:avLst/>
          </a:prstGeom>
          <a:noFill/>
        </p:spPr>
        <p:txBody>
          <a:bodyPr wrap="square" rtlCol="0">
            <a:spAutoFit/>
          </a:bodyPr>
          <a:lstStyle/>
          <a:p>
            <a:r>
              <a:rPr lang="en-US" sz="1400" b="1" dirty="0">
                <a:solidFill>
                  <a:srgbClr val="003846"/>
                </a:solidFill>
                <a:latin typeface="Lato" panose="020F0502020204030203" pitchFamily="34" charset="0"/>
                <a:ea typeface="Lato" panose="020F0502020204030203" pitchFamily="34" charset="0"/>
                <a:cs typeface="Lato" panose="020F0502020204030203" pitchFamily="34" charset="0"/>
              </a:rPr>
              <a:t>For decades, on average, less than one-third of the defense budget (under subtotal of “DoD-Military”) went to military personnel and health care costs. Sources:</a:t>
            </a:r>
          </a:p>
          <a:p>
            <a:r>
              <a:rPr lang="en-US" sz="1400" b="1" dirty="0">
                <a:solidFill>
                  <a:srgbClr val="003846"/>
                </a:solidFill>
                <a:latin typeface="Lato" panose="020F0502020204030203" pitchFamily="34" charset="0"/>
                <a:ea typeface="Lato" panose="020F0502020204030203" pitchFamily="34" charset="0"/>
                <a:cs typeface="Lato" panose="020F0502020204030203" pitchFamily="34" charset="0"/>
              </a:rPr>
              <a:t>Table 3.2 Outlays by Function:  </a:t>
            </a:r>
            <a:r>
              <a:rPr lang="en-US" sz="1400" b="1" dirty="0">
                <a:solidFill>
                  <a:srgbClr val="003846"/>
                </a:solidFill>
                <a:latin typeface="Lato" panose="020F0502020204030203" pitchFamily="34" charset="0"/>
                <a:ea typeface="Lato" panose="020F0502020204030203" pitchFamily="34" charset="0"/>
                <a:cs typeface="Lato" panose="020F0502020204030203" pitchFamily="34" charset="0"/>
                <a:hlinkClick r:id="rId4"/>
              </a:rPr>
              <a:t>https://www.whitehouse.gov/omb/historical-tables/</a:t>
            </a:r>
            <a:endParaRPr lang="en-US" sz="1400" b="1" dirty="0">
              <a:solidFill>
                <a:srgbClr val="003846"/>
              </a:solidFill>
              <a:latin typeface="Lato" panose="020F0502020204030203" pitchFamily="34" charset="0"/>
              <a:ea typeface="Lato" panose="020F0502020204030203" pitchFamily="34" charset="0"/>
              <a:cs typeface="Lato" panose="020F0502020204030203" pitchFamily="34" charset="0"/>
            </a:endParaRPr>
          </a:p>
          <a:p>
            <a:r>
              <a:rPr lang="en-US" sz="1400" b="1" dirty="0">
                <a:solidFill>
                  <a:srgbClr val="003846"/>
                </a:solidFill>
                <a:latin typeface="Lato" panose="020F0502020204030203" pitchFamily="34" charset="0"/>
                <a:ea typeface="Lato" panose="020F0502020204030203" pitchFamily="34" charset="0"/>
                <a:cs typeface="Lato" panose="020F0502020204030203" pitchFamily="34" charset="0"/>
              </a:rPr>
              <a:t>Table 15.1 Total Outlays for Health Programs – same link as above</a:t>
            </a:r>
          </a:p>
        </p:txBody>
      </p:sp>
      <p:sp>
        <p:nvSpPr>
          <p:cNvPr id="4" name="TextBox 3">
            <a:extLst>
              <a:ext uri="{FF2B5EF4-FFF2-40B4-BE49-F238E27FC236}">
                <a16:creationId xmlns:a16="http://schemas.microsoft.com/office/drawing/2014/main" id="{5D0C5156-538D-4E1D-B463-96B6A5FA2CD3}"/>
              </a:ext>
            </a:extLst>
          </p:cNvPr>
          <p:cNvSpPr txBox="1"/>
          <p:nvPr/>
        </p:nvSpPr>
        <p:spPr>
          <a:xfrm>
            <a:off x="8186270" y="1653468"/>
            <a:ext cx="805330" cy="461665"/>
          </a:xfrm>
          <a:prstGeom prst="rect">
            <a:avLst/>
          </a:prstGeom>
          <a:noFill/>
        </p:spPr>
        <p:txBody>
          <a:bodyPr wrap="square" rtlCol="0">
            <a:spAutoFit/>
          </a:bodyPr>
          <a:lstStyle/>
          <a:p>
            <a:r>
              <a:rPr lang="en-US" sz="2400" b="1" dirty="0"/>
              <a:t>33%</a:t>
            </a:r>
          </a:p>
        </p:txBody>
      </p:sp>
    </p:spTree>
    <p:extLst>
      <p:ext uri="{BB962C8B-B14F-4D97-AF65-F5344CB8AC3E}">
        <p14:creationId xmlns:p14="http://schemas.microsoft.com/office/powerpoint/2010/main" val="18417794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2133600"/>
            <a:ext cx="9144000" cy="1754326"/>
          </a:xfrm>
          <a:prstGeom prst="rect">
            <a:avLst/>
          </a:prstGeom>
          <a:noFill/>
        </p:spPr>
        <p:txBody>
          <a:bodyPr wrap="square" rtlCol="0">
            <a:spAutoFit/>
          </a:bodyPr>
          <a:lstStyle/>
          <a:p>
            <a:pPr algn="ctr"/>
            <a:r>
              <a:rPr lang="en-US" sz="5400" b="1" dirty="0">
                <a:solidFill>
                  <a:schemeClr val="tx2">
                    <a:lumMod val="75000"/>
                  </a:schemeClr>
                </a:solidFill>
                <a:latin typeface="Gill Sans"/>
              </a:rPr>
              <a:t>FY 2022/2023</a:t>
            </a:r>
          </a:p>
          <a:p>
            <a:pPr algn="ctr"/>
            <a:r>
              <a:rPr lang="en-US" sz="5400" b="1" dirty="0">
                <a:solidFill>
                  <a:schemeClr val="tx2">
                    <a:lumMod val="75000"/>
                  </a:schemeClr>
                </a:solidFill>
                <a:latin typeface="Gill Sans"/>
              </a:rPr>
              <a:t>Legislative Priorities</a:t>
            </a:r>
          </a:p>
        </p:txBody>
      </p:sp>
    </p:spTree>
    <p:extLst>
      <p:ext uri="{BB962C8B-B14F-4D97-AF65-F5344CB8AC3E}">
        <p14:creationId xmlns:p14="http://schemas.microsoft.com/office/powerpoint/2010/main" val="21532780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066800"/>
          </a:xfrm>
        </p:spPr>
        <p:txBody>
          <a:bodyPr>
            <a:normAutofit/>
          </a:bodyPr>
          <a:lstStyle/>
          <a:p>
            <a:r>
              <a:rPr lang="en-US" dirty="0"/>
              <a:t>MOAA’s 2022/23 Priorities</a:t>
            </a:r>
          </a:p>
        </p:txBody>
      </p:sp>
      <p:sp>
        <p:nvSpPr>
          <p:cNvPr id="3" name="Content Placeholder 2"/>
          <p:cNvSpPr>
            <a:spLocks noGrp="1"/>
          </p:cNvSpPr>
          <p:nvPr>
            <p:ph idx="1"/>
          </p:nvPr>
        </p:nvSpPr>
        <p:spPr>
          <a:xfrm>
            <a:off x="152400" y="990600"/>
            <a:ext cx="8610600" cy="4724400"/>
          </a:xfrm>
        </p:spPr>
        <p:txBody>
          <a:bodyPr>
            <a:noAutofit/>
          </a:bodyPr>
          <a:lstStyle/>
          <a:p>
            <a:pPr>
              <a:spcBef>
                <a:spcPts val="0"/>
              </a:spcBef>
              <a:spcAft>
                <a:spcPts val="1200"/>
              </a:spcAft>
            </a:pPr>
            <a:r>
              <a:rPr lang="en-US" sz="2100" b="1" dirty="0"/>
              <a:t>Sustain pay raises, adequate BAH for troops / COLA for retirees</a:t>
            </a:r>
          </a:p>
          <a:p>
            <a:pPr>
              <a:spcBef>
                <a:spcPts val="0"/>
              </a:spcBef>
              <a:spcAft>
                <a:spcPts val="1200"/>
              </a:spcAft>
            </a:pPr>
            <a:r>
              <a:rPr lang="en-US" sz="2100" b="1" dirty="0"/>
              <a:t>Ensure CG/USPHS/NOAA continue getting paid during shutdowns </a:t>
            </a:r>
          </a:p>
          <a:p>
            <a:pPr>
              <a:spcBef>
                <a:spcPts val="0"/>
              </a:spcBef>
              <a:spcAft>
                <a:spcPts val="1200"/>
              </a:spcAft>
            </a:pPr>
            <a:r>
              <a:rPr lang="en-US" sz="2100" b="1" dirty="0"/>
              <a:t>Protect value of military health benefit</a:t>
            </a:r>
          </a:p>
          <a:p>
            <a:pPr>
              <a:spcBef>
                <a:spcPts val="0"/>
              </a:spcBef>
              <a:spcAft>
                <a:spcPts val="1200"/>
              </a:spcAft>
            </a:pPr>
            <a:r>
              <a:rPr lang="en-US" sz="2100" b="1" dirty="0"/>
              <a:t>Protect Military Health System pharmacy benefit, and achieve flexibility in TRICARE pharmacy co-pays</a:t>
            </a:r>
          </a:p>
          <a:p>
            <a:pPr>
              <a:spcBef>
                <a:spcPts val="0"/>
              </a:spcBef>
              <a:spcAft>
                <a:spcPts val="1200"/>
              </a:spcAft>
            </a:pPr>
            <a:r>
              <a:rPr lang="en-US" sz="2100" b="1" dirty="0"/>
              <a:t>Address barriers to accessing care within MHS, including TRICARE coverage gaps and mental health access challenges </a:t>
            </a:r>
          </a:p>
          <a:p>
            <a:pPr>
              <a:spcBef>
                <a:spcPts val="0"/>
              </a:spcBef>
              <a:spcAft>
                <a:spcPts val="1200"/>
              </a:spcAft>
            </a:pPr>
            <a:r>
              <a:rPr lang="en-US" sz="2100" b="1" dirty="0"/>
              <a:t>Protect family support programs, and ensure military-provided services (housing, PCS, childcare, youth programs, financial counseling) are readily available and meet standards for quality and costs</a:t>
            </a:r>
          </a:p>
          <a:p>
            <a:pPr>
              <a:spcBef>
                <a:spcPts val="0"/>
              </a:spcBef>
              <a:spcAft>
                <a:spcPts val="1200"/>
              </a:spcAft>
            </a:pPr>
            <a:r>
              <a:rPr lang="en-US" sz="2100" b="1" dirty="0"/>
              <a:t>Achieve equity of benefits, protections and administrative support for Guard/Reserve members consistent with their AD counterparts</a:t>
            </a:r>
          </a:p>
        </p:txBody>
      </p:sp>
    </p:spTree>
    <p:extLst>
      <p:ext uri="{BB962C8B-B14F-4D97-AF65-F5344CB8AC3E}">
        <p14:creationId xmlns:p14="http://schemas.microsoft.com/office/powerpoint/2010/main" val="5794285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066800"/>
          </a:xfrm>
        </p:spPr>
        <p:txBody>
          <a:bodyPr>
            <a:normAutofit/>
          </a:bodyPr>
          <a:lstStyle/>
          <a:p>
            <a:r>
              <a:rPr lang="en-US" dirty="0"/>
              <a:t>MOAA’s 2022/23 Priorities</a:t>
            </a:r>
          </a:p>
        </p:txBody>
      </p:sp>
      <p:sp>
        <p:nvSpPr>
          <p:cNvPr id="3" name="Content Placeholder 2"/>
          <p:cNvSpPr>
            <a:spLocks noGrp="1"/>
          </p:cNvSpPr>
          <p:nvPr>
            <p:ph idx="1"/>
          </p:nvPr>
        </p:nvSpPr>
        <p:spPr>
          <a:xfrm>
            <a:off x="266700" y="1066800"/>
            <a:ext cx="8610600" cy="4724400"/>
          </a:xfrm>
        </p:spPr>
        <p:txBody>
          <a:bodyPr>
            <a:noAutofit/>
          </a:bodyPr>
          <a:lstStyle/>
          <a:p>
            <a:pPr>
              <a:spcBef>
                <a:spcPts val="0"/>
              </a:spcBef>
              <a:spcAft>
                <a:spcPts val="1200"/>
              </a:spcAft>
            </a:pPr>
            <a:r>
              <a:rPr lang="en-US" sz="2000" b="1" dirty="0"/>
              <a:t>Sustain Veterans Health Administration (VHA) foundational missions and services </a:t>
            </a:r>
          </a:p>
          <a:p>
            <a:pPr>
              <a:spcBef>
                <a:spcPts val="0"/>
              </a:spcBef>
              <a:spcAft>
                <a:spcPts val="1200"/>
              </a:spcAft>
            </a:pPr>
            <a:r>
              <a:rPr lang="en-US" sz="2000" b="1" dirty="0"/>
              <a:t>Reform the presumptive claim process to support veterans claiming service-connected conditions for toxic exposures</a:t>
            </a:r>
          </a:p>
          <a:p>
            <a:pPr>
              <a:spcBef>
                <a:spcPts val="0"/>
              </a:spcBef>
              <a:spcAft>
                <a:spcPts val="1200"/>
              </a:spcAft>
            </a:pPr>
            <a:r>
              <a:rPr lang="en-US" sz="2000" b="1" dirty="0"/>
              <a:t>Achieve concurrent receipt of service-earned retirement pay and VA disability compensation.</a:t>
            </a:r>
          </a:p>
          <a:p>
            <a:pPr>
              <a:spcBef>
                <a:spcPts val="0"/>
              </a:spcBef>
              <a:spcAft>
                <a:spcPts val="1200"/>
              </a:spcAft>
            </a:pPr>
            <a:r>
              <a:rPr lang="en-US" sz="2000" b="1" dirty="0"/>
              <a:t>Protect full military honors and burial at Arlington National Cemetery for those currently eligible</a:t>
            </a:r>
          </a:p>
          <a:p>
            <a:pPr>
              <a:spcBef>
                <a:spcPts val="0"/>
              </a:spcBef>
              <a:spcAft>
                <a:spcPts val="1200"/>
              </a:spcAft>
            </a:pPr>
            <a:r>
              <a:rPr lang="en-US" sz="2000" b="1" dirty="0"/>
              <a:t>Improve survivor benefits</a:t>
            </a:r>
          </a:p>
          <a:p>
            <a:pPr>
              <a:spcBef>
                <a:spcPts val="0"/>
              </a:spcBef>
              <a:spcAft>
                <a:spcPts val="1200"/>
              </a:spcAft>
            </a:pPr>
            <a:r>
              <a:rPr lang="en-US" sz="2000" b="1" dirty="0"/>
              <a:t>Support a quality transition experience from AD to veteran status for all servicemembers</a:t>
            </a:r>
          </a:p>
          <a:p>
            <a:pPr>
              <a:spcBef>
                <a:spcPts val="0"/>
              </a:spcBef>
              <a:spcAft>
                <a:spcPts val="1200"/>
              </a:spcAft>
            </a:pPr>
            <a:r>
              <a:rPr lang="en-US" sz="2000" b="1" dirty="0"/>
              <a:t>Recognize the pandemic continues to affect the lives of our servicemembers and their families</a:t>
            </a:r>
          </a:p>
          <a:p>
            <a:pPr marL="0" indent="0">
              <a:spcBef>
                <a:spcPts val="0"/>
              </a:spcBef>
              <a:spcAft>
                <a:spcPts val="1200"/>
              </a:spcAft>
              <a:buNone/>
            </a:pPr>
            <a:endParaRPr lang="en-US" sz="2000" b="1" dirty="0"/>
          </a:p>
        </p:txBody>
      </p:sp>
    </p:spTree>
    <p:extLst>
      <p:ext uri="{BB962C8B-B14F-4D97-AF65-F5344CB8AC3E}">
        <p14:creationId xmlns:p14="http://schemas.microsoft.com/office/powerpoint/2010/main" val="5381298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066800"/>
          </a:xfrm>
        </p:spPr>
        <p:txBody>
          <a:bodyPr>
            <a:normAutofit fontScale="90000"/>
          </a:bodyPr>
          <a:lstStyle/>
          <a:p>
            <a:r>
              <a:rPr lang="en-US" sz="4800" dirty="0"/>
              <a:t>Advocacy in Action Campaign</a:t>
            </a:r>
          </a:p>
        </p:txBody>
      </p:sp>
      <p:sp>
        <p:nvSpPr>
          <p:cNvPr id="3" name="Content Placeholder 2"/>
          <p:cNvSpPr>
            <a:spLocks noGrp="1"/>
          </p:cNvSpPr>
          <p:nvPr>
            <p:ph idx="1"/>
          </p:nvPr>
        </p:nvSpPr>
        <p:spPr>
          <a:xfrm>
            <a:off x="266700" y="1219200"/>
            <a:ext cx="8610600" cy="4724400"/>
          </a:xfrm>
        </p:spPr>
        <p:txBody>
          <a:bodyPr>
            <a:noAutofit/>
          </a:bodyPr>
          <a:lstStyle/>
          <a:p>
            <a:pPr marL="0" indent="0" algn="ctr">
              <a:spcBef>
                <a:spcPts val="0"/>
              </a:spcBef>
              <a:spcAft>
                <a:spcPts val="1200"/>
              </a:spcAft>
              <a:buNone/>
            </a:pPr>
            <a:r>
              <a:rPr lang="en-US" sz="2400" b="1" dirty="0"/>
              <a:t>Each Spring, MOAA Councils and Chapters, with support from the National Headquarters, bring 3 specific, high priority legislative actions to every member of Congress</a:t>
            </a:r>
          </a:p>
          <a:p>
            <a:pPr>
              <a:spcBef>
                <a:spcPts val="0"/>
              </a:spcBef>
              <a:spcAft>
                <a:spcPts val="1200"/>
              </a:spcAft>
              <a:buFont typeface="Arial" panose="020B0604020202020204" pitchFamily="34" charset="0"/>
              <a:buChar char="•"/>
            </a:pPr>
            <a:endParaRPr lang="en-US" sz="2000" b="1" dirty="0"/>
          </a:p>
          <a:p>
            <a:pPr marL="0" indent="0">
              <a:spcBef>
                <a:spcPts val="0"/>
              </a:spcBef>
              <a:spcAft>
                <a:spcPts val="1200"/>
              </a:spcAft>
              <a:buNone/>
            </a:pPr>
            <a:r>
              <a:rPr lang="en-US" sz="2400" b="1" dirty="0"/>
              <a:t>This year’s campaign focused on: </a:t>
            </a:r>
          </a:p>
          <a:p>
            <a:pPr>
              <a:spcBef>
                <a:spcPts val="0"/>
              </a:spcBef>
              <a:spcAft>
                <a:spcPts val="1200"/>
              </a:spcAft>
              <a:buFont typeface="Arial" panose="020B0604020202020204" pitchFamily="34" charset="0"/>
              <a:buChar char="•"/>
            </a:pPr>
            <a:r>
              <a:rPr lang="en-US" sz="2400" b="1" dirty="0"/>
              <a:t>Support the Major Richard Star Act (concurrent receipt for combat-injured servicemembers) H.R. 1282 &amp; S. 344 </a:t>
            </a:r>
          </a:p>
          <a:p>
            <a:pPr>
              <a:spcBef>
                <a:spcPts val="0"/>
              </a:spcBef>
              <a:spcAft>
                <a:spcPts val="1200"/>
              </a:spcAft>
              <a:buFont typeface="Arial" panose="020B0604020202020204" pitchFamily="34" charset="0"/>
              <a:buChar char="•"/>
            </a:pPr>
            <a:r>
              <a:rPr lang="en-US" sz="2400" b="1" dirty="0"/>
              <a:t>Reduce TRICARE Mental Health Copayments H.R. 4824</a:t>
            </a:r>
          </a:p>
          <a:p>
            <a:pPr>
              <a:spcBef>
                <a:spcPts val="0"/>
              </a:spcBef>
              <a:spcAft>
                <a:spcPts val="1200"/>
              </a:spcAft>
              <a:buFont typeface="Arial" panose="020B0604020202020204" pitchFamily="34" charset="0"/>
              <a:buChar char="•"/>
            </a:pPr>
            <a:r>
              <a:rPr lang="en-US" sz="2400" b="1" dirty="0"/>
              <a:t>Enact a 4.6% Military Pay Raise in the FY 2023 National Defense Authorization Act (NDAA)</a:t>
            </a:r>
          </a:p>
          <a:p>
            <a:pPr>
              <a:spcBef>
                <a:spcPts val="0"/>
              </a:spcBef>
              <a:spcAft>
                <a:spcPts val="1200"/>
              </a:spcAft>
              <a:buFont typeface="Arial" panose="020B0604020202020204" pitchFamily="34" charset="0"/>
              <a:buChar char="•"/>
            </a:pPr>
            <a:endParaRPr lang="en-US" sz="2000" b="1" dirty="0"/>
          </a:p>
          <a:p>
            <a:pPr>
              <a:spcBef>
                <a:spcPts val="0"/>
              </a:spcBef>
              <a:spcAft>
                <a:spcPts val="1200"/>
              </a:spcAft>
              <a:buFont typeface="Arial" panose="020B0604020202020204" pitchFamily="34" charset="0"/>
              <a:buChar char="•"/>
            </a:pPr>
            <a:endParaRPr lang="en-US" sz="2000" b="1" dirty="0"/>
          </a:p>
        </p:txBody>
      </p:sp>
    </p:spTree>
    <p:extLst>
      <p:ext uri="{BB962C8B-B14F-4D97-AF65-F5344CB8AC3E}">
        <p14:creationId xmlns:p14="http://schemas.microsoft.com/office/powerpoint/2010/main" val="7728000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p:cNvGraphicFramePr>
          <p:nvPr>
            <p:extLst>
              <p:ext uri="{D42A27DB-BD31-4B8C-83A1-F6EECF244321}">
                <p14:modId xmlns:p14="http://schemas.microsoft.com/office/powerpoint/2010/main" val="735192417"/>
              </p:ext>
            </p:extLst>
          </p:nvPr>
        </p:nvGraphicFramePr>
        <p:xfrm>
          <a:off x="228599" y="381000"/>
          <a:ext cx="8686801" cy="6157912"/>
        </p:xfrm>
        <a:graphic>
          <a:graphicData uri="http://schemas.openxmlformats.org/drawingml/2006/chart">
            <c:chart xmlns:c="http://schemas.openxmlformats.org/drawingml/2006/chart" xmlns:r="http://schemas.openxmlformats.org/officeDocument/2006/relationships" r:id="rId3"/>
          </a:graphicData>
        </a:graphic>
      </p:graphicFrame>
      <p:sp>
        <p:nvSpPr>
          <p:cNvPr id="3" name="Title"/>
          <p:cNvSpPr>
            <a:spLocks noGrp="1"/>
          </p:cNvSpPr>
          <p:nvPr>
            <p:ph type="title"/>
          </p:nvPr>
        </p:nvSpPr>
        <p:spPr>
          <a:xfrm>
            <a:off x="335756" y="76201"/>
            <a:ext cx="8472487" cy="823911"/>
          </a:xfrm>
        </p:spPr>
        <p:txBody>
          <a:bodyPr>
            <a:normAutofit/>
          </a:bodyPr>
          <a:lstStyle/>
          <a:p>
            <a:pPr algn="ctr"/>
            <a:r>
              <a:rPr lang="en-US" dirty="0">
                <a:ea typeface="Lato" panose="020F0502020204030203" pitchFamily="34" charset="0"/>
                <a:cs typeface="Lato" panose="020F0502020204030203" pitchFamily="34" charset="0"/>
              </a:rPr>
              <a:t>Military Pay Steady but Behind</a:t>
            </a:r>
            <a:endParaRPr lang="en-US" sz="4800" dirty="0">
              <a:ea typeface="Lato" panose="020F0502020204030203" pitchFamily="34" charset="0"/>
              <a:cs typeface="Lato" panose="020F0502020204030203" pitchFamily="34" charset="0"/>
            </a:endParaRPr>
          </a:p>
        </p:txBody>
      </p:sp>
      <p:sp>
        <p:nvSpPr>
          <p:cNvPr id="2" name="TextBox 1">
            <a:extLst>
              <a:ext uri="{FF2B5EF4-FFF2-40B4-BE49-F238E27FC236}">
                <a16:creationId xmlns:a16="http://schemas.microsoft.com/office/drawing/2014/main" id="{86AD4439-AF04-4189-A114-45FE0356C759}"/>
              </a:ext>
            </a:extLst>
          </p:cNvPr>
          <p:cNvSpPr txBox="1"/>
          <p:nvPr/>
        </p:nvSpPr>
        <p:spPr>
          <a:xfrm>
            <a:off x="228599" y="6369635"/>
            <a:ext cx="6029599" cy="338554"/>
          </a:xfrm>
          <a:prstGeom prst="rect">
            <a:avLst/>
          </a:prstGeom>
          <a:noFill/>
        </p:spPr>
        <p:txBody>
          <a:bodyPr wrap="none" rtlCol="0">
            <a:spAutoFit/>
          </a:bodyPr>
          <a:lstStyle/>
          <a:p>
            <a:r>
              <a:rPr lang="en-US" sz="1600" dirty="0"/>
              <a:t>0% Base line is Employment Cost Index by Bureau of Labor Statistics</a:t>
            </a:r>
          </a:p>
        </p:txBody>
      </p:sp>
      <p:sp>
        <p:nvSpPr>
          <p:cNvPr id="5" name="TextBox 4">
            <a:extLst>
              <a:ext uri="{FF2B5EF4-FFF2-40B4-BE49-F238E27FC236}">
                <a16:creationId xmlns:a16="http://schemas.microsoft.com/office/drawing/2014/main" id="{58B0FB00-4826-418A-84CE-48F326B4A5EB}"/>
              </a:ext>
            </a:extLst>
          </p:cNvPr>
          <p:cNvSpPr txBox="1"/>
          <p:nvPr/>
        </p:nvSpPr>
        <p:spPr>
          <a:xfrm>
            <a:off x="5334000" y="4038600"/>
            <a:ext cx="3198311" cy="400110"/>
          </a:xfrm>
          <a:prstGeom prst="rect">
            <a:avLst/>
          </a:prstGeom>
          <a:noFill/>
        </p:spPr>
        <p:txBody>
          <a:bodyPr wrap="none" rtlCol="0">
            <a:spAutoFit/>
          </a:bodyPr>
          <a:lstStyle/>
          <a:p>
            <a:r>
              <a:rPr lang="en-US" sz="2000" b="1" dirty="0">
                <a:latin typeface="Lato" panose="020F0502020204030203" pitchFamily="34" charset="0"/>
                <a:ea typeface="Lato" panose="020F0502020204030203" pitchFamily="34" charset="0"/>
                <a:cs typeface="Lato" panose="020F0502020204030203" pitchFamily="34" charset="0"/>
              </a:rPr>
              <a:t>2023 NDAA (draft) – 4.6%</a:t>
            </a:r>
          </a:p>
        </p:txBody>
      </p:sp>
    </p:spTree>
    <p:extLst>
      <p:ext uri="{BB962C8B-B14F-4D97-AF65-F5344CB8AC3E}">
        <p14:creationId xmlns:p14="http://schemas.microsoft.com/office/powerpoint/2010/main" val="41444047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txBox="1">
            <a:spLocks/>
          </p:cNvSpPr>
          <p:nvPr/>
        </p:nvSpPr>
        <p:spPr>
          <a:xfrm>
            <a:off x="0" y="179987"/>
            <a:ext cx="9144000" cy="560897"/>
          </a:xfrm>
          <a:prstGeom prst="rect">
            <a:avLst/>
          </a:prstGeom>
        </p:spPr>
        <p:txBody>
          <a:bodyPr/>
          <a:lstStyle>
            <a:lvl1pPr algn="ctr" defTabSz="457200" rtl="0" eaLnBrk="1" latinLnBrk="0" hangingPunct="1">
              <a:spcBef>
                <a:spcPct val="0"/>
              </a:spcBef>
              <a:buNone/>
              <a:defRPr sz="4400" b="1" i="0" kern="1200">
                <a:solidFill>
                  <a:srgbClr val="003846"/>
                </a:solidFill>
                <a:latin typeface="Gill Sans"/>
                <a:ea typeface="+mj-ea"/>
                <a:cs typeface="Gill Sans"/>
              </a:defRPr>
            </a:lvl1pPr>
          </a:lstStyle>
          <a:p>
            <a:r>
              <a:rPr lang="en-US" sz="4000" dirty="0">
                <a:solidFill>
                  <a:schemeClr val="tx1"/>
                </a:solidFill>
                <a:latin typeface="Lato" panose="020F0502020204030203" pitchFamily="34" charset="0"/>
                <a:ea typeface="Lato" panose="020F0502020204030203" pitchFamily="34" charset="0"/>
                <a:cs typeface="Lato" panose="020F0502020204030203" pitchFamily="34" charset="0"/>
              </a:rPr>
              <a:t>MOAA = Advocacy</a:t>
            </a:r>
          </a:p>
        </p:txBody>
      </p:sp>
      <p:sp>
        <p:nvSpPr>
          <p:cNvPr id="15" name="Subtitle 2">
            <a:extLst>
              <a:ext uri="{FF2B5EF4-FFF2-40B4-BE49-F238E27FC236}">
                <a16:creationId xmlns:a16="http://schemas.microsoft.com/office/drawing/2014/main" id="{BF87BFCC-49C1-454A-ADC4-C66444604B5D}"/>
              </a:ext>
            </a:extLst>
          </p:cNvPr>
          <p:cNvSpPr txBox="1">
            <a:spLocks/>
          </p:cNvSpPr>
          <p:nvPr/>
        </p:nvSpPr>
        <p:spPr>
          <a:xfrm>
            <a:off x="602902" y="974344"/>
            <a:ext cx="7898004" cy="478631"/>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en-US" sz="1800" dirty="0">
                <a:latin typeface="Lato" panose="020F0502020204030203" pitchFamily="34" charset="0"/>
                <a:ea typeface="Lato" panose="020F0502020204030203" pitchFamily="34" charset="0"/>
                <a:cs typeface="Lato" panose="020F0502020204030203" pitchFamily="34" charset="0"/>
              </a:rPr>
              <a:t>When earned pay and benefits are threatened, MOAA stands ready to protect and defend all of the uniformed services present, past and future.</a:t>
            </a:r>
          </a:p>
        </p:txBody>
      </p:sp>
      <p:grpSp>
        <p:nvGrpSpPr>
          <p:cNvPr id="4" name="Group 3">
            <a:extLst>
              <a:ext uri="{FF2B5EF4-FFF2-40B4-BE49-F238E27FC236}">
                <a16:creationId xmlns:a16="http://schemas.microsoft.com/office/drawing/2014/main" id="{07BC11F9-D3A5-405C-B6A9-212FECD640DF}"/>
              </a:ext>
            </a:extLst>
          </p:cNvPr>
          <p:cNvGrpSpPr/>
          <p:nvPr/>
        </p:nvGrpSpPr>
        <p:grpSpPr>
          <a:xfrm>
            <a:off x="372135" y="1701210"/>
            <a:ext cx="5273749" cy="4097382"/>
            <a:chOff x="810568" y="1571028"/>
            <a:chExt cx="5792333" cy="4689095"/>
          </a:xfrm>
        </p:grpSpPr>
        <p:pic>
          <p:nvPicPr>
            <p:cNvPr id="20" name="Picture 19">
              <a:extLst>
                <a:ext uri="{FF2B5EF4-FFF2-40B4-BE49-F238E27FC236}">
                  <a16:creationId xmlns:a16="http://schemas.microsoft.com/office/drawing/2014/main" id="{EF13E3A1-B25F-40EA-BD85-A7FA16055319}"/>
                </a:ext>
              </a:extLst>
            </p:cNvPr>
            <p:cNvPicPr>
              <a:picLocks noChangeAspect="1"/>
            </p:cNvPicPr>
            <p:nvPr/>
          </p:nvPicPr>
          <p:blipFill rotWithShape="1">
            <a:blip r:embed="rId3"/>
            <a:srcRect l="25015" t="5976" r="26650" b="8964"/>
            <a:stretch/>
          </p:blipFill>
          <p:spPr>
            <a:xfrm>
              <a:off x="810568" y="1571028"/>
              <a:ext cx="5792333" cy="4689095"/>
            </a:xfrm>
            <a:prstGeom prst="rect">
              <a:avLst/>
            </a:prstGeom>
            <a:noFill/>
          </p:spPr>
        </p:pic>
        <p:sp>
          <p:nvSpPr>
            <p:cNvPr id="21" name="Oval 20">
              <a:extLst>
                <a:ext uri="{FF2B5EF4-FFF2-40B4-BE49-F238E27FC236}">
                  <a16:creationId xmlns:a16="http://schemas.microsoft.com/office/drawing/2014/main" id="{1808E2CE-989D-4C0C-B62D-35F69944DF20}"/>
                </a:ext>
              </a:extLst>
            </p:cNvPr>
            <p:cNvSpPr/>
            <p:nvPr/>
          </p:nvSpPr>
          <p:spPr>
            <a:xfrm flipH="1">
              <a:off x="5546690" y="3158414"/>
              <a:ext cx="813914" cy="428845"/>
            </a:xfrm>
            <a:prstGeom prst="ellipse">
              <a:avLst/>
            </a:prstGeom>
            <a:noFill/>
            <a:ln w="28575">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p>
          </p:txBody>
        </p:sp>
        <p:sp>
          <p:nvSpPr>
            <p:cNvPr id="22" name="Left Brace 21">
              <a:extLst>
                <a:ext uri="{FF2B5EF4-FFF2-40B4-BE49-F238E27FC236}">
                  <a16:creationId xmlns:a16="http://schemas.microsoft.com/office/drawing/2014/main" id="{D1FC67CE-6CF5-4690-9767-7DAEE2C096BF}"/>
                </a:ext>
              </a:extLst>
            </p:cNvPr>
            <p:cNvSpPr/>
            <p:nvPr/>
          </p:nvSpPr>
          <p:spPr>
            <a:xfrm rot="16200000">
              <a:off x="2616623" y="2643775"/>
              <a:ext cx="149998" cy="2313795"/>
            </a:xfrm>
            <a:prstGeom prst="leftBrace">
              <a:avLst/>
            </a:prstGeom>
            <a:ln w="19050">
              <a:solidFill>
                <a:srgbClr val="FFC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013"/>
            </a:p>
          </p:txBody>
        </p:sp>
        <p:cxnSp>
          <p:nvCxnSpPr>
            <p:cNvPr id="23" name="Straight Connector 22">
              <a:extLst>
                <a:ext uri="{FF2B5EF4-FFF2-40B4-BE49-F238E27FC236}">
                  <a16:creationId xmlns:a16="http://schemas.microsoft.com/office/drawing/2014/main" id="{4A61752B-3A3B-4462-B265-7447DB42D14B}"/>
                </a:ext>
              </a:extLst>
            </p:cNvPr>
            <p:cNvCxnSpPr>
              <a:cxnSpLocks/>
            </p:cNvCxnSpPr>
            <p:nvPr/>
          </p:nvCxnSpPr>
          <p:spPr>
            <a:xfrm>
              <a:off x="4653251" y="3786648"/>
              <a:ext cx="1526172" cy="0"/>
            </a:xfrm>
            <a:prstGeom prst="line">
              <a:avLst/>
            </a:prstGeom>
            <a:ln>
              <a:solidFill>
                <a:srgbClr val="FFC000"/>
              </a:solidFill>
            </a:ln>
          </p:spPr>
          <p:style>
            <a:lnRef idx="2">
              <a:schemeClr val="accent1"/>
            </a:lnRef>
            <a:fillRef idx="0">
              <a:schemeClr val="accent1"/>
            </a:fillRef>
            <a:effectRef idx="1">
              <a:schemeClr val="accent1"/>
            </a:effectRef>
            <a:fontRef idx="minor">
              <a:schemeClr val="tx1"/>
            </a:fontRef>
          </p:style>
        </p:cxnSp>
      </p:grpSp>
      <p:grpSp>
        <p:nvGrpSpPr>
          <p:cNvPr id="3" name="Group 2">
            <a:extLst>
              <a:ext uri="{FF2B5EF4-FFF2-40B4-BE49-F238E27FC236}">
                <a16:creationId xmlns:a16="http://schemas.microsoft.com/office/drawing/2014/main" id="{EF5E2218-7C57-4FDC-9335-DDF2666FF970}"/>
              </a:ext>
            </a:extLst>
          </p:cNvPr>
          <p:cNvGrpSpPr/>
          <p:nvPr/>
        </p:nvGrpSpPr>
        <p:grpSpPr>
          <a:xfrm>
            <a:off x="5877976" y="1701210"/>
            <a:ext cx="3000210" cy="4097382"/>
            <a:chOff x="8054735" y="1813299"/>
            <a:chExt cx="3041991" cy="4105188"/>
          </a:xfrm>
        </p:grpSpPr>
        <p:pic>
          <p:nvPicPr>
            <p:cNvPr id="24" name="Picture 23">
              <a:extLst>
                <a:ext uri="{FF2B5EF4-FFF2-40B4-BE49-F238E27FC236}">
                  <a16:creationId xmlns:a16="http://schemas.microsoft.com/office/drawing/2014/main" id="{94FF2A4B-AA04-492F-9962-A1B86AD469AA}"/>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8054735" y="4204857"/>
              <a:ext cx="3035571" cy="1713630"/>
            </a:xfrm>
            <a:prstGeom prst="rect">
              <a:avLst/>
            </a:prstGeom>
          </p:spPr>
        </p:pic>
        <p:sp>
          <p:nvSpPr>
            <p:cNvPr id="25" name="Rectangle 24">
              <a:extLst>
                <a:ext uri="{FF2B5EF4-FFF2-40B4-BE49-F238E27FC236}">
                  <a16:creationId xmlns:a16="http://schemas.microsoft.com/office/drawing/2014/main" id="{C488D9AA-8951-4FB3-85C4-EFB9DC82BA33}"/>
                </a:ext>
              </a:extLst>
            </p:cNvPr>
            <p:cNvSpPr/>
            <p:nvPr/>
          </p:nvSpPr>
          <p:spPr>
            <a:xfrm>
              <a:off x="8061155" y="1813299"/>
              <a:ext cx="3035571" cy="2384451"/>
            </a:xfrm>
            <a:prstGeom prst="rect">
              <a:avLst/>
            </a:prstGeom>
            <a:solidFill>
              <a:schemeClr val="tx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192881"/>
              <a:endParaRPr lang="en-US" sz="760" dirty="0">
                <a:solidFill>
                  <a:prstClr val="white"/>
                </a:solidFill>
                <a:latin typeface="Lato"/>
                <a:sym typeface="Arial"/>
              </a:endParaRPr>
            </a:p>
          </p:txBody>
        </p:sp>
        <p:sp>
          <p:nvSpPr>
            <p:cNvPr id="26" name="TextBox 25">
              <a:extLst>
                <a:ext uri="{FF2B5EF4-FFF2-40B4-BE49-F238E27FC236}">
                  <a16:creationId xmlns:a16="http://schemas.microsoft.com/office/drawing/2014/main" id="{6C2F1C18-E66B-4A5D-BE29-A3039D368CF3}"/>
                </a:ext>
              </a:extLst>
            </p:cNvPr>
            <p:cNvSpPr txBox="1"/>
            <p:nvPr/>
          </p:nvSpPr>
          <p:spPr>
            <a:xfrm>
              <a:off x="8080708" y="1920822"/>
              <a:ext cx="3009598" cy="2049179"/>
            </a:xfrm>
            <a:prstGeom prst="rect">
              <a:avLst/>
            </a:prstGeom>
            <a:noFill/>
          </p:spPr>
          <p:txBody>
            <a:bodyPr wrap="square" rtlCol="0">
              <a:spAutoFit/>
            </a:bodyPr>
            <a:lstStyle/>
            <a:p>
              <a:pPr marL="257175" indent="-257175" defTabSz="192881">
                <a:spcAft>
                  <a:spcPts val="1013"/>
                </a:spcAft>
                <a:buFont typeface="Wingdings" panose="05000000000000000000" pitchFamily="2" charset="2"/>
                <a:buChar char="v"/>
              </a:pPr>
              <a:r>
                <a:rPr lang="en-US" b="1" dirty="0">
                  <a:solidFill>
                    <a:prstClr val="white"/>
                  </a:solidFill>
                  <a:latin typeface="Lato" panose="020F0502020204030203" pitchFamily="34" charset="0"/>
                  <a:ea typeface="Lato" panose="020F0502020204030203" pitchFamily="34" charset="0"/>
                  <a:cs typeface="Lato" panose="020F0502020204030203" pitchFamily="34" charset="0"/>
                  <a:sym typeface="Arial"/>
                </a:rPr>
                <a:t>Military Compensation</a:t>
              </a:r>
            </a:p>
            <a:p>
              <a:pPr marL="257175" indent="-257175" defTabSz="192881">
                <a:spcAft>
                  <a:spcPts val="1013"/>
                </a:spcAft>
                <a:buFont typeface="Wingdings" panose="05000000000000000000" pitchFamily="2" charset="2"/>
                <a:buChar char="v"/>
              </a:pPr>
              <a:r>
                <a:rPr lang="en-US" b="1" dirty="0">
                  <a:solidFill>
                    <a:prstClr val="white"/>
                  </a:solidFill>
                  <a:latin typeface="Lato" panose="020F0502020204030203" pitchFamily="34" charset="0"/>
                  <a:ea typeface="Lato" panose="020F0502020204030203" pitchFamily="34" charset="0"/>
                  <a:cs typeface="Lato" panose="020F0502020204030203" pitchFamily="34" charset="0"/>
                  <a:sym typeface="Arial"/>
                </a:rPr>
                <a:t>Concurrent Receipt</a:t>
              </a:r>
            </a:p>
            <a:p>
              <a:pPr marL="257175" indent="-257175" defTabSz="192881">
                <a:spcAft>
                  <a:spcPts val="1013"/>
                </a:spcAft>
                <a:buFont typeface="Wingdings" panose="05000000000000000000" pitchFamily="2" charset="2"/>
                <a:buChar char="v"/>
              </a:pPr>
              <a:r>
                <a:rPr lang="en-US" b="1" dirty="0">
                  <a:solidFill>
                    <a:prstClr val="white"/>
                  </a:solidFill>
                  <a:latin typeface="Lato" panose="020F0502020204030203" pitchFamily="34" charset="0"/>
                  <a:ea typeface="Lato" panose="020F0502020204030203" pitchFamily="34" charset="0"/>
                  <a:cs typeface="Lato" panose="020F0502020204030203" pitchFamily="34" charset="0"/>
                  <a:sym typeface="Arial"/>
                </a:rPr>
                <a:t>SBP/DIC</a:t>
              </a:r>
            </a:p>
            <a:p>
              <a:pPr marL="257175" indent="-257175" defTabSz="192881">
                <a:spcAft>
                  <a:spcPts val="1013"/>
                </a:spcAft>
                <a:buFont typeface="Wingdings" panose="05000000000000000000" pitchFamily="2" charset="2"/>
                <a:buChar char="v"/>
              </a:pPr>
              <a:r>
                <a:rPr lang="en-US" b="1" dirty="0">
                  <a:solidFill>
                    <a:prstClr val="white"/>
                  </a:solidFill>
                  <a:latin typeface="Lato" panose="020F0502020204030203" pitchFamily="34" charset="0"/>
                  <a:ea typeface="Lato" panose="020F0502020204030203" pitchFamily="34" charset="0"/>
                  <a:cs typeface="Lato" panose="020F0502020204030203" pitchFamily="34" charset="0"/>
                  <a:sym typeface="Arial"/>
                </a:rPr>
                <a:t>TRICARE fees</a:t>
              </a:r>
            </a:p>
            <a:p>
              <a:pPr marL="257175" indent="-257175" defTabSz="192881">
                <a:spcAft>
                  <a:spcPts val="1013"/>
                </a:spcAft>
                <a:buFont typeface="Wingdings" panose="05000000000000000000" pitchFamily="2" charset="2"/>
                <a:buChar char="v"/>
              </a:pPr>
              <a:r>
                <a:rPr lang="en-US" b="1" dirty="0">
                  <a:solidFill>
                    <a:prstClr val="white"/>
                  </a:solidFill>
                  <a:latin typeface="Lato" panose="020F0502020204030203" pitchFamily="34" charset="0"/>
                  <a:ea typeface="Lato" panose="020F0502020204030203" pitchFamily="34" charset="0"/>
                  <a:cs typeface="Lato" panose="020F0502020204030203" pitchFamily="34" charset="0"/>
                  <a:sym typeface="Arial"/>
                </a:rPr>
                <a:t>Veteran Healthcare</a:t>
              </a:r>
            </a:p>
          </p:txBody>
        </p:sp>
      </p:grpSp>
    </p:spTree>
    <p:extLst>
      <p:ext uri="{BB962C8B-B14F-4D97-AF65-F5344CB8AC3E}">
        <p14:creationId xmlns:p14="http://schemas.microsoft.com/office/powerpoint/2010/main" val="6376461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2A958CD-AFD7-4939-AB25-C8750A18681F}"/>
              </a:ext>
            </a:extLst>
          </p:cNvPr>
          <p:cNvSpPr txBox="1"/>
          <p:nvPr/>
        </p:nvSpPr>
        <p:spPr>
          <a:xfrm>
            <a:off x="76200" y="103404"/>
            <a:ext cx="8991599" cy="707886"/>
          </a:xfrm>
          <a:prstGeom prst="rect">
            <a:avLst/>
          </a:prstGeom>
          <a:noFill/>
        </p:spPr>
        <p:txBody>
          <a:bodyPr wrap="square" rtlCol="0">
            <a:spAutoFit/>
          </a:bodyPr>
          <a:lstStyle/>
          <a:p>
            <a:pPr algn="ctr"/>
            <a:r>
              <a:rPr lang="en-US" sz="4000" b="1" dirty="0">
                <a:solidFill>
                  <a:srgbClr val="002060"/>
                </a:solidFill>
                <a:latin typeface="Lato" panose="020F0502020204030203" pitchFamily="34" charset="0"/>
                <a:ea typeface="Lato" panose="020F0502020204030203" pitchFamily="34" charset="0"/>
                <a:cs typeface="Lato" panose="020F0502020204030203" pitchFamily="34" charset="0"/>
              </a:rPr>
              <a:t>MOAA’s Legislative Action Center</a:t>
            </a:r>
          </a:p>
        </p:txBody>
      </p:sp>
      <p:pic>
        <p:nvPicPr>
          <p:cNvPr id="12" name="Picture 11">
            <a:extLst>
              <a:ext uri="{FF2B5EF4-FFF2-40B4-BE49-F238E27FC236}">
                <a16:creationId xmlns:a16="http://schemas.microsoft.com/office/drawing/2014/main" id="{29CCA7DC-4693-4FD1-8F1E-D13E91E0E813}"/>
              </a:ext>
            </a:extLst>
          </p:cNvPr>
          <p:cNvPicPr>
            <a:picLocks noChangeAspect="1"/>
          </p:cNvPicPr>
          <p:nvPr/>
        </p:nvPicPr>
        <p:blipFill rotWithShape="1">
          <a:blip r:embed="rId2"/>
          <a:srcRect t="12044" r="2500" b="10918"/>
          <a:stretch/>
        </p:blipFill>
        <p:spPr>
          <a:xfrm>
            <a:off x="114298" y="1143000"/>
            <a:ext cx="8915401" cy="3962400"/>
          </a:xfrm>
          <a:prstGeom prst="rect">
            <a:avLst/>
          </a:prstGeom>
        </p:spPr>
      </p:pic>
    </p:spTree>
    <p:extLst>
      <p:ext uri="{BB962C8B-B14F-4D97-AF65-F5344CB8AC3E}">
        <p14:creationId xmlns:p14="http://schemas.microsoft.com/office/powerpoint/2010/main" val="29890807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2A958CD-AFD7-4939-AB25-C8750A18681F}"/>
              </a:ext>
            </a:extLst>
          </p:cNvPr>
          <p:cNvSpPr txBox="1"/>
          <p:nvPr/>
        </p:nvSpPr>
        <p:spPr>
          <a:xfrm>
            <a:off x="76200" y="103404"/>
            <a:ext cx="8991599" cy="707886"/>
          </a:xfrm>
          <a:prstGeom prst="rect">
            <a:avLst/>
          </a:prstGeom>
          <a:noFill/>
        </p:spPr>
        <p:txBody>
          <a:bodyPr wrap="square" rtlCol="0">
            <a:spAutoFit/>
          </a:bodyPr>
          <a:lstStyle/>
          <a:p>
            <a:pPr algn="ctr"/>
            <a:r>
              <a:rPr lang="en-US" sz="4000" b="1" dirty="0">
                <a:solidFill>
                  <a:srgbClr val="002060"/>
                </a:solidFill>
                <a:latin typeface="Lato" panose="020F0502020204030203" pitchFamily="34" charset="0"/>
                <a:ea typeface="Lato" panose="020F0502020204030203" pitchFamily="34" charset="0"/>
                <a:cs typeface="Lato" panose="020F0502020204030203" pitchFamily="34" charset="0"/>
              </a:rPr>
              <a:t>MOAA’s Legislative Action Center</a:t>
            </a:r>
          </a:p>
        </p:txBody>
      </p:sp>
      <p:pic>
        <p:nvPicPr>
          <p:cNvPr id="8" name="Picture 7">
            <a:extLst>
              <a:ext uri="{FF2B5EF4-FFF2-40B4-BE49-F238E27FC236}">
                <a16:creationId xmlns:a16="http://schemas.microsoft.com/office/drawing/2014/main" id="{092A3A8E-C3D7-4E2C-A4CE-CF439D15EA28}"/>
              </a:ext>
            </a:extLst>
          </p:cNvPr>
          <p:cNvPicPr>
            <a:picLocks noChangeAspect="1"/>
          </p:cNvPicPr>
          <p:nvPr/>
        </p:nvPicPr>
        <p:blipFill rotWithShape="1">
          <a:blip r:embed="rId2"/>
          <a:srcRect l="5000" t="12963" r="5000" b="14444"/>
          <a:stretch/>
        </p:blipFill>
        <p:spPr>
          <a:xfrm>
            <a:off x="37322" y="1371600"/>
            <a:ext cx="9069355" cy="4114800"/>
          </a:xfrm>
          <a:prstGeom prst="rect">
            <a:avLst/>
          </a:prstGeom>
        </p:spPr>
      </p:pic>
    </p:spTree>
    <p:extLst>
      <p:ext uri="{BB962C8B-B14F-4D97-AF65-F5344CB8AC3E}">
        <p14:creationId xmlns:p14="http://schemas.microsoft.com/office/powerpoint/2010/main" val="9014504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2A958CD-AFD7-4939-AB25-C8750A18681F}"/>
              </a:ext>
            </a:extLst>
          </p:cNvPr>
          <p:cNvSpPr txBox="1"/>
          <p:nvPr/>
        </p:nvSpPr>
        <p:spPr>
          <a:xfrm>
            <a:off x="76200" y="103404"/>
            <a:ext cx="8991599" cy="707886"/>
          </a:xfrm>
          <a:prstGeom prst="rect">
            <a:avLst/>
          </a:prstGeom>
          <a:noFill/>
        </p:spPr>
        <p:txBody>
          <a:bodyPr wrap="square" rtlCol="0">
            <a:spAutoFit/>
          </a:bodyPr>
          <a:lstStyle/>
          <a:p>
            <a:pPr algn="ctr"/>
            <a:r>
              <a:rPr lang="en-US" sz="4000" b="1" dirty="0">
                <a:solidFill>
                  <a:srgbClr val="002060"/>
                </a:solidFill>
                <a:latin typeface="Lato" panose="020F0502020204030203" pitchFamily="34" charset="0"/>
                <a:ea typeface="Lato" panose="020F0502020204030203" pitchFamily="34" charset="0"/>
                <a:cs typeface="Lato" panose="020F0502020204030203" pitchFamily="34" charset="0"/>
              </a:rPr>
              <a:t>MOAA’s Legislative Action Center</a:t>
            </a:r>
          </a:p>
        </p:txBody>
      </p:sp>
      <p:pic>
        <p:nvPicPr>
          <p:cNvPr id="4" name="Picture 3">
            <a:extLst>
              <a:ext uri="{FF2B5EF4-FFF2-40B4-BE49-F238E27FC236}">
                <a16:creationId xmlns:a16="http://schemas.microsoft.com/office/drawing/2014/main" id="{51342E38-04F9-4AE9-A424-89D0C8A32B27}"/>
              </a:ext>
            </a:extLst>
          </p:cNvPr>
          <p:cNvPicPr>
            <a:picLocks noChangeAspect="1"/>
          </p:cNvPicPr>
          <p:nvPr/>
        </p:nvPicPr>
        <p:blipFill rotWithShape="1">
          <a:blip r:embed="rId2"/>
          <a:srcRect l="5000" t="12963" r="5000" b="10000"/>
          <a:stretch/>
        </p:blipFill>
        <p:spPr>
          <a:xfrm>
            <a:off x="298938" y="1371600"/>
            <a:ext cx="8546123" cy="4114800"/>
          </a:xfrm>
          <a:prstGeom prst="rect">
            <a:avLst/>
          </a:prstGeom>
        </p:spPr>
      </p:pic>
    </p:spTree>
    <p:extLst>
      <p:ext uri="{BB962C8B-B14F-4D97-AF65-F5344CB8AC3E}">
        <p14:creationId xmlns:p14="http://schemas.microsoft.com/office/powerpoint/2010/main" val="23774738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3"/>
          <p:cNvSpPr>
            <a:spLocks noGrp="1" noChangeArrowheads="1"/>
          </p:cNvSpPr>
          <p:nvPr>
            <p:ph type="subTitle" idx="1"/>
          </p:nvPr>
        </p:nvSpPr>
        <p:spPr>
          <a:xfrm>
            <a:off x="137304" y="1752600"/>
            <a:ext cx="8869392" cy="2438400"/>
          </a:xfrm>
        </p:spPr>
        <p:txBody>
          <a:bodyPr>
            <a:normAutofit/>
          </a:bodyPr>
          <a:lstStyle/>
          <a:p>
            <a:pPr eaLnBrk="1" hangingPunct="1">
              <a:spcBef>
                <a:spcPts val="0"/>
              </a:spcBef>
            </a:pPr>
            <a:r>
              <a:rPr lang="en-US" altLang="en-US" sz="4800" b="1" dirty="0">
                <a:solidFill>
                  <a:srgbClr val="002060"/>
                </a:solidFill>
              </a:rPr>
              <a:t>Review Recent </a:t>
            </a:r>
          </a:p>
          <a:p>
            <a:pPr eaLnBrk="1" hangingPunct="1">
              <a:spcBef>
                <a:spcPts val="0"/>
              </a:spcBef>
            </a:pPr>
            <a:r>
              <a:rPr lang="en-US" altLang="en-US" sz="4800" b="1" dirty="0">
                <a:solidFill>
                  <a:srgbClr val="002060"/>
                </a:solidFill>
              </a:rPr>
              <a:t>Developments/Changes</a:t>
            </a:r>
            <a:endParaRPr lang="en-US" altLang="en-US" sz="4400" b="1" dirty="0">
              <a:solidFill>
                <a:srgbClr val="002060"/>
              </a:solidFill>
            </a:endParaRPr>
          </a:p>
        </p:txBody>
      </p:sp>
    </p:spTree>
    <p:extLst>
      <p:ext uri="{BB962C8B-B14F-4D97-AF65-F5344CB8AC3E}">
        <p14:creationId xmlns:p14="http://schemas.microsoft.com/office/powerpoint/2010/main" val="5953178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A40DD0-6E0C-46E7-9BF1-65B402E8419A}"/>
              </a:ext>
            </a:extLst>
          </p:cNvPr>
          <p:cNvSpPr>
            <a:spLocks noGrp="1"/>
          </p:cNvSpPr>
          <p:nvPr>
            <p:ph type="title"/>
          </p:nvPr>
        </p:nvSpPr>
        <p:spPr>
          <a:xfrm>
            <a:off x="114300" y="76200"/>
            <a:ext cx="8915400" cy="1524000"/>
          </a:xfrm>
        </p:spPr>
        <p:txBody>
          <a:bodyPr>
            <a:normAutofit/>
          </a:bodyPr>
          <a:lstStyle/>
          <a:p>
            <a:r>
              <a:rPr lang="en-US" dirty="0"/>
              <a:t>SBP-DIC Offset</a:t>
            </a:r>
            <a:br>
              <a:rPr lang="en-US" dirty="0"/>
            </a:br>
            <a:r>
              <a:rPr lang="en-US" dirty="0"/>
              <a:t>Elimination Timeline</a:t>
            </a:r>
          </a:p>
        </p:txBody>
      </p:sp>
      <p:sp>
        <p:nvSpPr>
          <p:cNvPr id="3" name="Content Placeholder 2">
            <a:extLst>
              <a:ext uri="{FF2B5EF4-FFF2-40B4-BE49-F238E27FC236}">
                <a16:creationId xmlns:a16="http://schemas.microsoft.com/office/drawing/2014/main" id="{07ECC06C-F9C7-4162-9124-47E125D28F8E}"/>
              </a:ext>
            </a:extLst>
          </p:cNvPr>
          <p:cNvSpPr>
            <a:spLocks noGrp="1"/>
          </p:cNvSpPr>
          <p:nvPr>
            <p:ph idx="1"/>
          </p:nvPr>
        </p:nvSpPr>
        <p:spPr>
          <a:xfrm>
            <a:off x="107873" y="1882048"/>
            <a:ext cx="8915400" cy="3398704"/>
          </a:xfrm>
        </p:spPr>
        <p:txBody>
          <a:bodyPr>
            <a:normAutofit/>
          </a:bodyPr>
          <a:lstStyle/>
          <a:p>
            <a:pPr>
              <a:spcBef>
                <a:spcPts val="0"/>
              </a:spcBef>
              <a:spcAft>
                <a:spcPts val="2400"/>
              </a:spcAft>
            </a:pPr>
            <a:r>
              <a:rPr lang="en-US" sz="2400" b="1" dirty="0"/>
              <a:t>2020 was for legal interpretation and process development</a:t>
            </a:r>
          </a:p>
          <a:p>
            <a:pPr>
              <a:spcBef>
                <a:spcPts val="0"/>
              </a:spcBef>
              <a:spcAft>
                <a:spcPts val="2400"/>
              </a:spcAft>
            </a:pPr>
            <a:r>
              <a:rPr lang="en-US" sz="2400" b="1" dirty="0"/>
              <a:t>2021-2023 are for phased-in of DIC-offset elimination in SBP</a:t>
            </a:r>
          </a:p>
          <a:p>
            <a:pPr lvl="1">
              <a:spcBef>
                <a:spcPts val="0"/>
              </a:spcBef>
              <a:spcAft>
                <a:spcPts val="2400"/>
              </a:spcAft>
            </a:pPr>
            <a:r>
              <a:rPr lang="en-US" sz="2400" b="1" dirty="0">
                <a:solidFill>
                  <a:srgbClr val="003300"/>
                </a:solidFill>
              </a:rPr>
              <a:t>No payback of past refunded premiums</a:t>
            </a:r>
          </a:p>
          <a:p>
            <a:pPr>
              <a:spcBef>
                <a:spcPts val="0"/>
              </a:spcBef>
              <a:spcAft>
                <a:spcPts val="2400"/>
              </a:spcAft>
            </a:pPr>
            <a:r>
              <a:rPr lang="en-US" sz="2400" b="1" dirty="0"/>
              <a:t>Survivors of Currently Serving members who chose “Child” beneficiary rather than face the SBP-DIC offset will be able to change their beneficiary back to “Spouse”</a:t>
            </a:r>
          </a:p>
        </p:txBody>
      </p:sp>
      <p:sp>
        <p:nvSpPr>
          <p:cNvPr id="4" name="Star: 5 Points 3">
            <a:extLst>
              <a:ext uri="{FF2B5EF4-FFF2-40B4-BE49-F238E27FC236}">
                <a16:creationId xmlns:a16="http://schemas.microsoft.com/office/drawing/2014/main" id="{EA682740-8544-4A39-99AA-702BD57F1FE0}"/>
              </a:ext>
            </a:extLst>
          </p:cNvPr>
          <p:cNvSpPr/>
          <p:nvPr/>
        </p:nvSpPr>
        <p:spPr>
          <a:xfrm>
            <a:off x="158368" y="3238500"/>
            <a:ext cx="457200" cy="381000"/>
          </a:xfrm>
          <a:prstGeom prst="star5">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5" name="Star: 5 Points 4">
            <a:extLst>
              <a:ext uri="{FF2B5EF4-FFF2-40B4-BE49-F238E27FC236}">
                <a16:creationId xmlns:a16="http://schemas.microsoft.com/office/drawing/2014/main" id="{2EE5631A-F524-44E8-A223-78EB880D5949}"/>
              </a:ext>
            </a:extLst>
          </p:cNvPr>
          <p:cNvSpPr/>
          <p:nvPr/>
        </p:nvSpPr>
        <p:spPr>
          <a:xfrm>
            <a:off x="6400800" y="3238500"/>
            <a:ext cx="457200" cy="381000"/>
          </a:xfrm>
          <a:prstGeom prst="star5">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41904472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ChangeArrowheads="1"/>
          </p:cNvSpPr>
          <p:nvPr/>
        </p:nvSpPr>
        <p:spPr bwMode="auto">
          <a:xfrm>
            <a:off x="135355" y="76200"/>
            <a:ext cx="8870282"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itchFamily="34" charset="0"/>
              <a:buChar char="•"/>
              <a:defRPr sz="3200">
                <a:solidFill>
                  <a:srgbClr val="003846"/>
                </a:solidFill>
                <a:latin typeface="Gill Sans"/>
                <a:ea typeface="Gill Sans"/>
                <a:cs typeface="Gill Sans"/>
              </a:defRPr>
            </a:lvl1pPr>
            <a:lvl2pPr marL="742950" indent="-285750">
              <a:spcBef>
                <a:spcPct val="20000"/>
              </a:spcBef>
              <a:buFont typeface="Arial" pitchFamily="34" charset="0"/>
              <a:buChar char="–"/>
              <a:defRPr sz="2800">
                <a:solidFill>
                  <a:srgbClr val="003846"/>
                </a:solidFill>
                <a:latin typeface="Gill Sans"/>
                <a:ea typeface="Gill Sans"/>
                <a:cs typeface="Gill Sans"/>
              </a:defRPr>
            </a:lvl2pPr>
            <a:lvl3pPr marL="1143000" indent="-228600">
              <a:spcBef>
                <a:spcPct val="20000"/>
              </a:spcBef>
              <a:buFont typeface="Arial" pitchFamily="34" charset="0"/>
              <a:buChar char="•"/>
              <a:defRPr sz="2400">
                <a:solidFill>
                  <a:srgbClr val="003846"/>
                </a:solidFill>
                <a:latin typeface="Gill Sans"/>
                <a:ea typeface="Gill Sans"/>
                <a:cs typeface="Gill Sans"/>
              </a:defRPr>
            </a:lvl3pPr>
            <a:lvl4pPr marL="1600200" indent="-228600">
              <a:spcBef>
                <a:spcPct val="20000"/>
              </a:spcBef>
              <a:buFont typeface="Arial" pitchFamily="34" charset="0"/>
              <a:buChar char="–"/>
              <a:defRPr sz="2000">
                <a:solidFill>
                  <a:srgbClr val="003846"/>
                </a:solidFill>
                <a:latin typeface="Gill Sans"/>
                <a:ea typeface="Gill Sans"/>
                <a:cs typeface="Gill Sans"/>
              </a:defRPr>
            </a:lvl4pPr>
            <a:lvl5pPr marL="2057400" indent="-228600">
              <a:spcBef>
                <a:spcPct val="20000"/>
              </a:spcBef>
              <a:buFont typeface="Arial" pitchFamily="34" charset="0"/>
              <a:buChar char="»"/>
              <a:defRPr sz="2000">
                <a:solidFill>
                  <a:srgbClr val="003846"/>
                </a:solidFill>
                <a:latin typeface="Gill Sans"/>
                <a:ea typeface="Gill Sans"/>
                <a:cs typeface="Gill Sans"/>
              </a:defRPr>
            </a:lvl5pPr>
            <a:lvl6pPr marL="2514600" indent="-228600" eaLnBrk="0" fontAlgn="base" hangingPunct="0">
              <a:spcBef>
                <a:spcPct val="20000"/>
              </a:spcBef>
              <a:spcAft>
                <a:spcPct val="0"/>
              </a:spcAft>
              <a:buFont typeface="Arial" pitchFamily="34" charset="0"/>
              <a:buChar char="»"/>
              <a:defRPr sz="2000">
                <a:solidFill>
                  <a:srgbClr val="003846"/>
                </a:solidFill>
                <a:latin typeface="Gill Sans"/>
                <a:ea typeface="Gill Sans"/>
                <a:cs typeface="Gill Sans"/>
              </a:defRPr>
            </a:lvl6pPr>
            <a:lvl7pPr marL="2971800" indent="-228600" eaLnBrk="0" fontAlgn="base" hangingPunct="0">
              <a:spcBef>
                <a:spcPct val="20000"/>
              </a:spcBef>
              <a:spcAft>
                <a:spcPct val="0"/>
              </a:spcAft>
              <a:buFont typeface="Arial" pitchFamily="34" charset="0"/>
              <a:buChar char="»"/>
              <a:defRPr sz="2000">
                <a:solidFill>
                  <a:srgbClr val="003846"/>
                </a:solidFill>
                <a:latin typeface="Gill Sans"/>
                <a:ea typeface="Gill Sans"/>
                <a:cs typeface="Gill Sans"/>
              </a:defRPr>
            </a:lvl7pPr>
            <a:lvl8pPr marL="3429000" indent="-228600" eaLnBrk="0" fontAlgn="base" hangingPunct="0">
              <a:spcBef>
                <a:spcPct val="20000"/>
              </a:spcBef>
              <a:spcAft>
                <a:spcPct val="0"/>
              </a:spcAft>
              <a:buFont typeface="Arial" pitchFamily="34" charset="0"/>
              <a:buChar char="»"/>
              <a:defRPr sz="2000">
                <a:solidFill>
                  <a:srgbClr val="003846"/>
                </a:solidFill>
                <a:latin typeface="Gill Sans"/>
                <a:ea typeface="Gill Sans"/>
                <a:cs typeface="Gill Sans"/>
              </a:defRPr>
            </a:lvl8pPr>
            <a:lvl9pPr marL="3886200" indent="-228600" eaLnBrk="0" fontAlgn="base" hangingPunct="0">
              <a:spcBef>
                <a:spcPct val="20000"/>
              </a:spcBef>
              <a:spcAft>
                <a:spcPct val="0"/>
              </a:spcAft>
              <a:buFont typeface="Arial" pitchFamily="34" charset="0"/>
              <a:buChar char="»"/>
              <a:defRPr sz="2000">
                <a:solidFill>
                  <a:srgbClr val="003846"/>
                </a:solidFill>
                <a:latin typeface="Gill Sans"/>
                <a:ea typeface="Gill Sans"/>
                <a:cs typeface="Gill Sans"/>
              </a:defRPr>
            </a:lvl9pPr>
          </a:lstStyle>
          <a:p>
            <a:pPr algn="ctr" eaLnBrk="1" hangingPunct="1">
              <a:spcBef>
                <a:spcPct val="0"/>
              </a:spcBef>
              <a:buFontTx/>
              <a:buNone/>
            </a:pPr>
            <a:r>
              <a:rPr lang="en-US" altLang="en-US" sz="4400" b="1" dirty="0">
                <a:solidFill>
                  <a:srgbClr val="002060"/>
                </a:solidFill>
                <a:latin typeface="Lato" panose="020F0502020204030203" pitchFamily="34" charset="0"/>
                <a:ea typeface="Lato" panose="020F0502020204030203" pitchFamily="34" charset="0"/>
                <a:cs typeface="Lato" panose="020F0502020204030203" pitchFamily="34" charset="0"/>
              </a:rPr>
              <a:t>SBP - DIC Offset - SSIA</a:t>
            </a:r>
          </a:p>
          <a:p>
            <a:pPr algn="ctr" eaLnBrk="1" hangingPunct="1">
              <a:spcBef>
                <a:spcPct val="0"/>
              </a:spcBef>
              <a:buFontTx/>
              <a:buNone/>
            </a:pPr>
            <a:r>
              <a:rPr lang="en-US" altLang="en-US" sz="4400" b="1" dirty="0">
                <a:solidFill>
                  <a:srgbClr val="002060"/>
                </a:solidFill>
                <a:latin typeface="Lato" panose="020F0502020204030203" pitchFamily="34" charset="0"/>
                <a:ea typeface="Lato" panose="020F0502020204030203" pitchFamily="34" charset="0"/>
                <a:cs typeface="Lato" panose="020F0502020204030203" pitchFamily="34" charset="0"/>
              </a:rPr>
              <a:t>How It “Worked”…</a:t>
            </a:r>
          </a:p>
        </p:txBody>
      </p:sp>
      <p:sp>
        <p:nvSpPr>
          <p:cNvPr id="1072131" name="Rectangle 3"/>
          <p:cNvSpPr>
            <a:spLocks noChangeArrowheads="1"/>
          </p:cNvSpPr>
          <p:nvPr/>
        </p:nvSpPr>
        <p:spPr bwMode="auto">
          <a:xfrm>
            <a:off x="228601" y="1732500"/>
            <a:ext cx="8777036" cy="3929537"/>
          </a:xfrm>
          <a:prstGeom prst="rect">
            <a:avLst/>
          </a:prstGeom>
          <a:noFill/>
          <a:ln w="9525">
            <a:noFill/>
            <a:miter lim="800000"/>
            <a:headEnd/>
            <a:tailEnd/>
          </a:ln>
          <a:effectLst/>
        </p:spPr>
        <p:txBody>
          <a:bodyPr/>
          <a:lstStyle/>
          <a:p>
            <a:pPr eaLnBrk="1" hangingPunct="1">
              <a:spcAft>
                <a:spcPct val="50000"/>
              </a:spcAft>
              <a:buClr>
                <a:srgbClr val="003366"/>
              </a:buClr>
              <a:buFont typeface="Arial" pitchFamily="34" charset="0"/>
              <a:buChar char="•"/>
              <a:defRPr/>
            </a:pPr>
            <a:r>
              <a:rPr lang="en-US" sz="2600" dirty="0">
                <a:solidFill>
                  <a:srgbClr val="003366"/>
                </a:solidFill>
                <a:latin typeface="Lato" panose="020F0502020204030203" pitchFamily="34" charset="0"/>
                <a:ea typeface="Lato" panose="020F0502020204030203" pitchFamily="34" charset="0"/>
                <a:cs typeface="Lato" panose="020F0502020204030203" pitchFamily="34" charset="0"/>
              </a:rPr>
              <a:t> There is </a:t>
            </a:r>
            <a:r>
              <a:rPr lang="en-US" sz="2600" b="1" dirty="0">
                <a:solidFill>
                  <a:srgbClr val="003366"/>
                </a:solidFill>
                <a:latin typeface="Lato" panose="020F0502020204030203" pitchFamily="34" charset="0"/>
                <a:ea typeface="Lato" panose="020F0502020204030203" pitchFamily="34" charset="0"/>
                <a:cs typeface="Lato" panose="020F0502020204030203" pitchFamily="34" charset="0"/>
              </a:rPr>
              <a:t>NO</a:t>
            </a:r>
            <a:r>
              <a:rPr lang="en-US" sz="2600" dirty="0">
                <a:solidFill>
                  <a:srgbClr val="003366"/>
                </a:solidFill>
                <a:latin typeface="Lato" panose="020F0502020204030203" pitchFamily="34" charset="0"/>
                <a:ea typeface="Lato" panose="020F0502020204030203" pitchFamily="34" charset="0"/>
                <a:cs typeface="Lato" panose="020F0502020204030203" pitchFamily="34" charset="0"/>
              </a:rPr>
              <a:t> </a:t>
            </a:r>
            <a:r>
              <a:rPr lang="en-US" sz="2600" dirty="0">
                <a:solidFill>
                  <a:srgbClr val="002060"/>
                </a:solidFill>
                <a:latin typeface="Lato" panose="020F0502020204030203" pitchFamily="34" charset="0"/>
                <a:ea typeface="Lato" panose="020F0502020204030203" pitchFamily="34" charset="0"/>
                <a:cs typeface="Lato" panose="020F0502020204030203" pitchFamily="34" charset="0"/>
              </a:rPr>
              <a:t>Social Security Offset</a:t>
            </a:r>
          </a:p>
          <a:p>
            <a:pPr marL="257175" indent="-257175">
              <a:spcAft>
                <a:spcPct val="50000"/>
              </a:spcAft>
              <a:buClr>
                <a:srgbClr val="003366"/>
              </a:buClr>
              <a:buFont typeface="Arial" pitchFamily="34" charset="0"/>
              <a:buChar char="•"/>
              <a:defRPr/>
            </a:pPr>
            <a:r>
              <a:rPr lang="en-US" sz="2600" dirty="0">
                <a:solidFill>
                  <a:srgbClr val="002060"/>
                </a:solidFill>
                <a:latin typeface="Lato" panose="020F0502020204030203" pitchFamily="34" charset="0"/>
                <a:ea typeface="Lato" panose="020F0502020204030203" pitchFamily="34" charset="0"/>
                <a:cs typeface="Lato" panose="020F0502020204030203" pitchFamily="34" charset="0"/>
              </a:rPr>
              <a:t>SBP-DIC Offset explained; offset </a:t>
            </a:r>
            <a:r>
              <a:rPr lang="en-US" sz="2600" b="1" u="sng" dirty="0">
                <a:solidFill>
                  <a:srgbClr val="002060"/>
                </a:solidFill>
                <a:latin typeface="Lato" panose="020F0502020204030203" pitchFamily="34" charset="0"/>
                <a:ea typeface="Lato" panose="020F0502020204030203" pitchFamily="34" charset="0"/>
                <a:cs typeface="Lato" panose="020F0502020204030203" pitchFamily="34" charset="0"/>
              </a:rPr>
              <a:t>was</a:t>
            </a:r>
            <a:r>
              <a:rPr lang="en-US" sz="2600" dirty="0">
                <a:solidFill>
                  <a:srgbClr val="002060"/>
                </a:solidFill>
                <a:latin typeface="Lato" panose="020F0502020204030203" pitchFamily="34" charset="0"/>
                <a:ea typeface="Lato" panose="020F0502020204030203" pitchFamily="34" charset="0"/>
                <a:cs typeface="Lato" panose="020F0502020204030203" pitchFamily="34" charset="0"/>
              </a:rPr>
              <a:t> dollar-for-dollar:</a:t>
            </a:r>
          </a:p>
        </p:txBody>
      </p:sp>
      <p:graphicFrame>
        <p:nvGraphicFramePr>
          <p:cNvPr id="6" name="Table 6">
            <a:extLst>
              <a:ext uri="{FF2B5EF4-FFF2-40B4-BE49-F238E27FC236}">
                <a16:creationId xmlns:a16="http://schemas.microsoft.com/office/drawing/2014/main" id="{386EC085-F86F-49DC-B20D-4ED10BD70706}"/>
              </a:ext>
            </a:extLst>
          </p:cNvPr>
          <p:cNvGraphicFramePr>
            <a:graphicFrameLocks noGrp="1"/>
          </p:cNvGraphicFramePr>
          <p:nvPr>
            <p:extLst>
              <p:ext uri="{D42A27DB-BD31-4B8C-83A1-F6EECF244321}">
                <p14:modId xmlns:p14="http://schemas.microsoft.com/office/powerpoint/2010/main" val="1417277721"/>
              </p:ext>
            </p:extLst>
          </p:nvPr>
        </p:nvGraphicFramePr>
        <p:xfrm>
          <a:off x="304800" y="3124200"/>
          <a:ext cx="6477001" cy="3550580"/>
        </p:xfrm>
        <a:graphic>
          <a:graphicData uri="http://schemas.openxmlformats.org/drawingml/2006/table">
            <a:tbl>
              <a:tblPr firstRow="1" bandRow="1">
                <a:tableStyleId>{5940675A-B579-460E-94D1-54222C63F5DA}</a:tableStyleId>
              </a:tblPr>
              <a:tblGrid>
                <a:gridCol w="2831941">
                  <a:extLst>
                    <a:ext uri="{9D8B030D-6E8A-4147-A177-3AD203B41FA5}">
                      <a16:colId xmlns:a16="http://schemas.microsoft.com/office/drawing/2014/main" val="2552133003"/>
                    </a:ext>
                  </a:extLst>
                </a:gridCol>
                <a:gridCol w="1822530">
                  <a:extLst>
                    <a:ext uri="{9D8B030D-6E8A-4147-A177-3AD203B41FA5}">
                      <a16:colId xmlns:a16="http://schemas.microsoft.com/office/drawing/2014/main" val="1073025287"/>
                    </a:ext>
                  </a:extLst>
                </a:gridCol>
                <a:gridCol w="1822530">
                  <a:extLst>
                    <a:ext uri="{9D8B030D-6E8A-4147-A177-3AD203B41FA5}">
                      <a16:colId xmlns:a16="http://schemas.microsoft.com/office/drawing/2014/main" val="2137102401"/>
                    </a:ext>
                  </a:extLst>
                </a:gridCol>
              </a:tblGrid>
              <a:tr h="521140">
                <a:tc gridSpan="3">
                  <a:txBody>
                    <a:bodyPr/>
                    <a:lstStyle/>
                    <a:p>
                      <a:pPr algn="ctr"/>
                      <a:r>
                        <a:rPr lang="en-US" sz="2800" b="1" dirty="0"/>
                        <a:t>SBP and the DIC Offset Examples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hMerge="1">
                  <a:txBody>
                    <a:bodyPr/>
                    <a:lstStyle/>
                    <a:p>
                      <a:pPr algn="ctr"/>
                      <a:endParaRPr lang="en-US" b="1" dirty="0"/>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60000"/>
                        <a:lumOff val="40000"/>
                      </a:schemeClr>
                    </a:solidFill>
                  </a:tcPr>
                </a:tc>
                <a:tc hMerge="1">
                  <a:txBody>
                    <a:bodyPr/>
                    <a:lstStyle/>
                    <a:p>
                      <a:pPr algn="ctr"/>
                      <a:endParaRPr lang="en-US" b="1" dirty="0"/>
                    </a:p>
                  </a:txBody>
                  <a:tcPr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60000"/>
                        <a:lumOff val="40000"/>
                      </a:schemeClr>
                    </a:solidFill>
                  </a:tcPr>
                </a:tc>
                <a:extLst>
                  <a:ext uri="{0D108BD9-81ED-4DB2-BD59-A6C34878D82A}">
                    <a16:rowId xmlns:a16="http://schemas.microsoft.com/office/drawing/2014/main" val="2167609346"/>
                  </a:ext>
                </a:extLst>
              </a:tr>
              <a:tr h="521140">
                <a:tc>
                  <a:txBody>
                    <a:bodyPr/>
                    <a:lstStyle/>
                    <a:p>
                      <a:pPr algn="ctr"/>
                      <a:r>
                        <a:rPr lang="en-US" sz="2800" b="1" dirty="0"/>
                        <a:t>SBP </a:t>
                      </a:r>
                    </a:p>
                  </a:txBody>
                  <a:tcPr anchor="ctr">
                    <a:lnT w="12700" cap="flat" cmpd="sng" algn="ctr">
                      <a:solidFill>
                        <a:schemeClr val="tx1"/>
                      </a:solidFill>
                      <a:prstDash val="solid"/>
                      <a:round/>
                      <a:headEnd type="none" w="med" len="med"/>
                      <a:tailEnd type="none" w="med" len="med"/>
                    </a:lnT>
                    <a:solidFill>
                      <a:schemeClr val="accent3">
                        <a:lumMod val="60000"/>
                        <a:lumOff val="40000"/>
                      </a:schemeClr>
                    </a:solidFill>
                  </a:tcPr>
                </a:tc>
                <a:tc>
                  <a:txBody>
                    <a:bodyPr/>
                    <a:lstStyle/>
                    <a:p>
                      <a:pPr algn="ctr"/>
                      <a:r>
                        <a:rPr lang="en-US" sz="2800" b="1" dirty="0"/>
                        <a:t>$1000</a:t>
                      </a:r>
                    </a:p>
                  </a:txBody>
                  <a:tcPr anchor="ct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FFFFCC"/>
                    </a:solidFill>
                  </a:tcPr>
                </a:tc>
                <a:tc>
                  <a:txBody>
                    <a:bodyPr/>
                    <a:lstStyle/>
                    <a:p>
                      <a:pPr algn="ctr"/>
                      <a:r>
                        <a:rPr lang="en-US" sz="2800" b="1" dirty="0"/>
                        <a:t>$2000</a:t>
                      </a:r>
                    </a:p>
                  </a:txBody>
                  <a:tcPr anchor="ct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A7FFFF"/>
                    </a:solidFill>
                  </a:tcPr>
                </a:tc>
                <a:extLst>
                  <a:ext uri="{0D108BD9-81ED-4DB2-BD59-A6C34878D82A}">
                    <a16:rowId xmlns:a16="http://schemas.microsoft.com/office/drawing/2014/main" val="2817807540"/>
                  </a:ext>
                </a:extLst>
              </a:tr>
              <a:tr h="521140">
                <a:tc>
                  <a:txBody>
                    <a:bodyPr/>
                    <a:lstStyle/>
                    <a:p>
                      <a:pPr algn="ctr"/>
                      <a:r>
                        <a:rPr lang="en-US" sz="2800" b="1" dirty="0"/>
                        <a:t>DIC offset</a:t>
                      </a:r>
                    </a:p>
                  </a:txBody>
                  <a:tcPr anchor="ctr"/>
                </a:tc>
                <a:tc>
                  <a:txBody>
                    <a:bodyPr/>
                    <a:lstStyle/>
                    <a:p>
                      <a:pPr algn="ctr"/>
                      <a:r>
                        <a:rPr lang="en-US" sz="2800" b="1" dirty="0">
                          <a:ln w="57150">
                            <a:noFill/>
                          </a:ln>
                          <a:solidFill>
                            <a:schemeClr val="tx1"/>
                          </a:solidFill>
                        </a:rPr>
                        <a:t>- $1438</a:t>
                      </a:r>
                    </a:p>
                  </a:txBody>
                  <a:tcPr anchor="ct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ctr"/>
                      <a:r>
                        <a:rPr lang="en-US" sz="2800" b="1" dirty="0">
                          <a:ln w="57150">
                            <a:noFill/>
                          </a:ln>
                          <a:solidFill>
                            <a:schemeClr val="tx1"/>
                          </a:solidFill>
                        </a:rPr>
                        <a:t>- $1438</a:t>
                      </a:r>
                    </a:p>
                  </a:txBody>
                  <a:tcPr anchor="ct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7FFFF"/>
                    </a:solidFill>
                  </a:tcPr>
                </a:tc>
                <a:extLst>
                  <a:ext uri="{0D108BD9-81ED-4DB2-BD59-A6C34878D82A}">
                    <a16:rowId xmlns:a16="http://schemas.microsoft.com/office/drawing/2014/main" val="3390784110"/>
                  </a:ext>
                </a:extLst>
              </a:tr>
              <a:tr h="521140">
                <a:tc>
                  <a:txBody>
                    <a:bodyPr/>
                    <a:lstStyle/>
                    <a:p>
                      <a:pPr algn="ctr"/>
                      <a:r>
                        <a:rPr lang="en-US" sz="2800" b="1" dirty="0"/>
                        <a:t>Net SBP</a:t>
                      </a:r>
                    </a:p>
                  </a:txBody>
                  <a:tcPr anchor="ctr">
                    <a:solidFill>
                      <a:schemeClr val="accent3">
                        <a:lumMod val="60000"/>
                        <a:lumOff val="40000"/>
                      </a:schemeClr>
                    </a:solidFill>
                  </a:tcPr>
                </a:tc>
                <a:tc>
                  <a:txBody>
                    <a:bodyPr/>
                    <a:lstStyle/>
                    <a:p>
                      <a:pPr algn="ctr"/>
                      <a:r>
                        <a:rPr lang="en-US" sz="2800" b="1" dirty="0"/>
                        <a:t>0</a:t>
                      </a:r>
                    </a:p>
                  </a:txBody>
                  <a:tcPr anchor="ct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FFFFCC"/>
                    </a:solidFill>
                  </a:tcPr>
                </a:tc>
                <a:tc>
                  <a:txBody>
                    <a:bodyPr/>
                    <a:lstStyle/>
                    <a:p>
                      <a:pPr algn="ctr"/>
                      <a:r>
                        <a:rPr lang="en-US" sz="2800" b="1" dirty="0"/>
                        <a:t>$562</a:t>
                      </a:r>
                    </a:p>
                  </a:txBody>
                  <a:tcPr anchor="ct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A7FFFF"/>
                    </a:solidFill>
                  </a:tcPr>
                </a:tc>
                <a:extLst>
                  <a:ext uri="{0D108BD9-81ED-4DB2-BD59-A6C34878D82A}">
                    <a16:rowId xmlns:a16="http://schemas.microsoft.com/office/drawing/2014/main" val="2997685630"/>
                  </a:ext>
                </a:extLst>
              </a:tr>
              <a:tr h="521140">
                <a:tc>
                  <a:txBody>
                    <a:bodyPr/>
                    <a:lstStyle/>
                    <a:p>
                      <a:pPr algn="ctr"/>
                      <a:r>
                        <a:rPr lang="en-US" sz="2800" b="1" dirty="0"/>
                        <a:t>SSIA</a:t>
                      </a:r>
                    </a:p>
                  </a:txBody>
                  <a:tcPr anchor="ctr"/>
                </a:tc>
                <a:tc>
                  <a:txBody>
                    <a:bodyPr/>
                    <a:lstStyle/>
                    <a:p>
                      <a:pPr algn="ctr"/>
                      <a:r>
                        <a:rPr lang="en-US" sz="2800" b="1" dirty="0"/>
                        <a:t>+ $346</a:t>
                      </a:r>
                    </a:p>
                  </a:txBody>
                  <a:tcPr anchor="ct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ctr"/>
                      <a:r>
                        <a:rPr lang="en-US" sz="2800" b="1" dirty="0"/>
                        <a:t>+ $346</a:t>
                      </a:r>
                    </a:p>
                  </a:txBody>
                  <a:tcPr anchor="ct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7FFFF"/>
                    </a:solidFill>
                  </a:tcPr>
                </a:tc>
                <a:extLst>
                  <a:ext uri="{0D108BD9-81ED-4DB2-BD59-A6C34878D82A}">
                    <a16:rowId xmlns:a16="http://schemas.microsoft.com/office/drawing/2014/main" val="2308627962"/>
                  </a:ext>
                </a:extLst>
              </a:tr>
              <a:tr h="899502">
                <a:tc>
                  <a:txBody>
                    <a:bodyPr/>
                    <a:lstStyle/>
                    <a:p>
                      <a:pPr algn="ctr"/>
                      <a:r>
                        <a:rPr lang="en-US" sz="2800" b="1" dirty="0"/>
                        <a:t>Actual SBP payment</a:t>
                      </a:r>
                    </a:p>
                  </a:txBody>
                  <a:tcPr anchor="ctr">
                    <a:solidFill>
                      <a:schemeClr val="accent3">
                        <a:lumMod val="60000"/>
                        <a:lumOff val="40000"/>
                      </a:schemeClr>
                    </a:solidFill>
                  </a:tcPr>
                </a:tc>
                <a:tc>
                  <a:txBody>
                    <a:bodyPr/>
                    <a:lstStyle/>
                    <a:p>
                      <a:pPr algn="ctr"/>
                      <a:r>
                        <a:rPr lang="en-US" sz="2800" b="1" dirty="0"/>
                        <a:t>$346</a:t>
                      </a:r>
                    </a:p>
                  </a:txBody>
                  <a:tcPr anchor="ctr">
                    <a:lnT w="12700" cap="flat" cmpd="sng" algn="ctr">
                      <a:solidFill>
                        <a:schemeClr val="tx1"/>
                      </a:solidFill>
                      <a:prstDash val="solid"/>
                      <a:round/>
                      <a:headEnd type="none" w="med" len="med"/>
                      <a:tailEnd type="none" w="med" len="med"/>
                    </a:lnT>
                    <a:solidFill>
                      <a:srgbClr val="FFFFCC"/>
                    </a:solidFill>
                  </a:tcPr>
                </a:tc>
                <a:tc>
                  <a:txBody>
                    <a:bodyPr/>
                    <a:lstStyle/>
                    <a:p>
                      <a:pPr algn="ctr"/>
                      <a:r>
                        <a:rPr lang="en-US" sz="2800" b="1" dirty="0"/>
                        <a:t>$908</a:t>
                      </a:r>
                    </a:p>
                  </a:txBody>
                  <a:tcPr anchor="ctr">
                    <a:lnT w="12700" cap="flat" cmpd="sng" algn="ctr">
                      <a:solidFill>
                        <a:schemeClr val="tx1"/>
                      </a:solidFill>
                      <a:prstDash val="solid"/>
                      <a:round/>
                      <a:headEnd type="none" w="med" len="med"/>
                      <a:tailEnd type="none" w="med" len="med"/>
                    </a:lnT>
                    <a:solidFill>
                      <a:srgbClr val="A7FFFF"/>
                    </a:solidFill>
                  </a:tcPr>
                </a:tc>
                <a:extLst>
                  <a:ext uri="{0D108BD9-81ED-4DB2-BD59-A6C34878D82A}">
                    <a16:rowId xmlns:a16="http://schemas.microsoft.com/office/drawing/2014/main" val="1601346963"/>
                  </a:ext>
                </a:extLst>
              </a:tr>
            </a:tbl>
          </a:graphicData>
        </a:graphic>
      </p:graphicFrame>
      <p:grpSp>
        <p:nvGrpSpPr>
          <p:cNvPr id="9" name="Group 8">
            <a:extLst>
              <a:ext uri="{FF2B5EF4-FFF2-40B4-BE49-F238E27FC236}">
                <a16:creationId xmlns:a16="http://schemas.microsoft.com/office/drawing/2014/main" id="{B08DAF8C-4D76-4C45-82D1-02F9E98B42A9}"/>
              </a:ext>
            </a:extLst>
          </p:cNvPr>
          <p:cNvGrpSpPr/>
          <p:nvPr/>
        </p:nvGrpSpPr>
        <p:grpSpPr>
          <a:xfrm>
            <a:off x="2552700" y="3754110"/>
            <a:ext cx="533400" cy="2705929"/>
            <a:chOff x="2552700" y="3754110"/>
            <a:chExt cx="533400" cy="2705929"/>
          </a:xfrm>
        </p:grpSpPr>
        <p:sp>
          <p:nvSpPr>
            <p:cNvPr id="8" name="Arrow: Right 7">
              <a:extLst>
                <a:ext uri="{FF2B5EF4-FFF2-40B4-BE49-F238E27FC236}">
                  <a16:creationId xmlns:a16="http://schemas.microsoft.com/office/drawing/2014/main" id="{68FD844B-EC85-4E7A-B59E-0C3366CD9D85}"/>
                </a:ext>
              </a:extLst>
            </p:cNvPr>
            <p:cNvSpPr/>
            <p:nvPr/>
          </p:nvSpPr>
          <p:spPr>
            <a:xfrm>
              <a:off x="2552700" y="3754110"/>
              <a:ext cx="533400" cy="332232"/>
            </a:xfrm>
            <a:prstGeom prst="rightArrow">
              <a:avLst/>
            </a:prstGeom>
            <a:solidFill>
              <a:srgbClr val="8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Arrow: Right 11">
              <a:extLst>
                <a:ext uri="{FF2B5EF4-FFF2-40B4-BE49-F238E27FC236}">
                  <a16:creationId xmlns:a16="http://schemas.microsoft.com/office/drawing/2014/main" id="{1529936A-4BCA-4A19-8AA2-1AD09152DB8C}"/>
                </a:ext>
              </a:extLst>
            </p:cNvPr>
            <p:cNvSpPr/>
            <p:nvPr/>
          </p:nvSpPr>
          <p:spPr>
            <a:xfrm>
              <a:off x="2552700" y="4273812"/>
              <a:ext cx="533400" cy="332232"/>
            </a:xfrm>
            <a:prstGeom prst="rightArrow">
              <a:avLst/>
            </a:prstGeom>
            <a:solidFill>
              <a:srgbClr val="8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Arrow: Right 12">
              <a:extLst>
                <a:ext uri="{FF2B5EF4-FFF2-40B4-BE49-F238E27FC236}">
                  <a16:creationId xmlns:a16="http://schemas.microsoft.com/office/drawing/2014/main" id="{F8474E79-062A-4F2F-81CA-1C1A1F6C6BCA}"/>
                </a:ext>
              </a:extLst>
            </p:cNvPr>
            <p:cNvSpPr/>
            <p:nvPr/>
          </p:nvSpPr>
          <p:spPr>
            <a:xfrm>
              <a:off x="2552700" y="4793514"/>
              <a:ext cx="533400" cy="332232"/>
            </a:xfrm>
            <a:prstGeom prst="rightArrow">
              <a:avLst/>
            </a:prstGeom>
            <a:solidFill>
              <a:srgbClr val="8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Arrow: Right 13">
              <a:extLst>
                <a:ext uri="{FF2B5EF4-FFF2-40B4-BE49-F238E27FC236}">
                  <a16:creationId xmlns:a16="http://schemas.microsoft.com/office/drawing/2014/main" id="{B3330E2E-64F3-456A-A660-795BF16E4347}"/>
                </a:ext>
              </a:extLst>
            </p:cNvPr>
            <p:cNvSpPr/>
            <p:nvPr/>
          </p:nvSpPr>
          <p:spPr>
            <a:xfrm>
              <a:off x="2552700" y="5340487"/>
              <a:ext cx="533400" cy="332232"/>
            </a:xfrm>
            <a:prstGeom prst="rightArrow">
              <a:avLst/>
            </a:prstGeom>
            <a:solidFill>
              <a:srgbClr val="8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Arrow: Right 14">
              <a:extLst>
                <a:ext uri="{FF2B5EF4-FFF2-40B4-BE49-F238E27FC236}">
                  <a16:creationId xmlns:a16="http://schemas.microsoft.com/office/drawing/2014/main" id="{FC8217EE-5F75-465E-9E0D-CB3B082E0C89}"/>
                </a:ext>
              </a:extLst>
            </p:cNvPr>
            <p:cNvSpPr/>
            <p:nvPr/>
          </p:nvSpPr>
          <p:spPr>
            <a:xfrm>
              <a:off x="2552700" y="6127807"/>
              <a:ext cx="533400" cy="332232"/>
            </a:xfrm>
            <a:prstGeom prst="rightArrow">
              <a:avLst/>
            </a:prstGeom>
            <a:solidFill>
              <a:srgbClr val="8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0" name="TextBox 9">
            <a:extLst>
              <a:ext uri="{FF2B5EF4-FFF2-40B4-BE49-F238E27FC236}">
                <a16:creationId xmlns:a16="http://schemas.microsoft.com/office/drawing/2014/main" id="{4DF25DEF-5857-45F0-ADD1-BD880AF2D2E5}"/>
              </a:ext>
            </a:extLst>
          </p:cNvPr>
          <p:cNvSpPr txBox="1"/>
          <p:nvPr/>
        </p:nvSpPr>
        <p:spPr>
          <a:xfrm>
            <a:off x="6934199" y="3124200"/>
            <a:ext cx="2071437" cy="2062103"/>
          </a:xfrm>
          <a:prstGeom prst="rect">
            <a:avLst/>
          </a:prstGeom>
          <a:solidFill>
            <a:srgbClr val="E8D1FF"/>
          </a:solidFill>
          <a:ln>
            <a:solidFill>
              <a:srgbClr val="490A03"/>
            </a:solidFill>
          </a:ln>
        </p:spPr>
        <p:txBody>
          <a:bodyPr wrap="square" rtlCol="0">
            <a:spAutoFit/>
          </a:bodyPr>
          <a:lstStyle/>
          <a:p>
            <a:pPr algn="ctr"/>
            <a:r>
              <a:rPr lang="en-US" sz="3200" b="1" dirty="0"/>
              <a:t>VA DIC is $1438mo tax-free for 2022</a:t>
            </a:r>
          </a:p>
        </p:txBody>
      </p:sp>
    </p:spTree>
    <p:extLst>
      <p:ext uri="{BB962C8B-B14F-4D97-AF65-F5344CB8AC3E}">
        <p14:creationId xmlns:p14="http://schemas.microsoft.com/office/powerpoint/2010/main" val="1778341028"/>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3BCFAD-92B2-4A48-8DCA-12FA2CFA8726}"/>
              </a:ext>
            </a:extLst>
          </p:cNvPr>
          <p:cNvSpPr>
            <a:spLocks noGrp="1"/>
          </p:cNvSpPr>
          <p:nvPr>
            <p:ph type="title"/>
          </p:nvPr>
        </p:nvSpPr>
        <p:spPr>
          <a:xfrm>
            <a:off x="152400" y="76200"/>
            <a:ext cx="8839200" cy="1066800"/>
          </a:xfrm>
        </p:spPr>
        <p:txBody>
          <a:bodyPr>
            <a:normAutofit fontScale="90000"/>
          </a:bodyPr>
          <a:lstStyle/>
          <a:p>
            <a:r>
              <a:rPr lang="en-US" dirty="0">
                <a:latin typeface="Lato" panose="020F0502020204030203" pitchFamily="34" charset="0"/>
                <a:ea typeface="Lato" panose="020F0502020204030203" pitchFamily="34" charset="0"/>
                <a:cs typeface="Lato" panose="020F0502020204030203" pitchFamily="34" charset="0"/>
              </a:rPr>
              <a:t>SBP-DIC Offset Elimination Process </a:t>
            </a:r>
          </a:p>
        </p:txBody>
      </p:sp>
      <p:sp>
        <p:nvSpPr>
          <p:cNvPr id="3" name="TextBox 2">
            <a:extLst>
              <a:ext uri="{FF2B5EF4-FFF2-40B4-BE49-F238E27FC236}">
                <a16:creationId xmlns:a16="http://schemas.microsoft.com/office/drawing/2014/main" id="{9073ACC8-3AB9-4771-B201-75B445AD99F2}"/>
              </a:ext>
            </a:extLst>
          </p:cNvPr>
          <p:cNvSpPr txBox="1"/>
          <p:nvPr/>
        </p:nvSpPr>
        <p:spPr>
          <a:xfrm>
            <a:off x="152400" y="1143000"/>
            <a:ext cx="8805616" cy="1523494"/>
          </a:xfrm>
          <a:prstGeom prst="rect">
            <a:avLst/>
          </a:prstGeom>
          <a:noFill/>
        </p:spPr>
        <p:txBody>
          <a:bodyPr wrap="none" rtlCol="0">
            <a:spAutoFit/>
          </a:bodyPr>
          <a:lstStyle/>
          <a:p>
            <a:pPr>
              <a:spcAft>
                <a:spcPts val="1200"/>
              </a:spcAft>
            </a:pPr>
            <a:r>
              <a:rPr lang="en-US" sz="2600" dirty="0">
                <a:latin typeface="Lato" panose="020F0502020204030203" pitchFamily="34" charset="0"/>
                <a:ea typeface="Lato" panose="020F0502020204030203" pitchFamily="34" charset="0"/>
                <a:cs typeface="Lato" panose="020F0502020204030203" pitchFamily="34" charset="0"/>
              </a:rPr>
              <a:t>The DIC offset amount will be phased-out over three years</a:t>
            </a:r>
          </a:p>
          <a:p>
            <a:pPr marL="461963" indent="-231775">
              <a:spcAft>
                <a:spcPts val="600"/>
              </a:spcAft>
              <a:buFont typeface="Arial" panose="020B0604020202020204" pitchFamily="34" charset="0"/>
              <a:buChar char="•"/>
            </a:pPr>
            <a:r>
              <a:rPr lang="en-US" sz="2600" dirty="0">
                <a:latin typeface="Lato" panose="020F0502020204030203" pitchFamily="34" charset="0"/>
                <a:ea typeface="Lato" panose="020F0502020204030203" pitchFamily="34" charset="0"/>
                <a:cs typeface="Lato" panose="020F0502020204030203" pitchFamily="34" charset="0"/>
              </a:rPr>
              <a:t>Nothing happened in 2020</a:t>
            </a:r>
          </a:p>
          <a:p>
            <a:pPr marL="461963" indent="-231775">
              <a:spcAft>
                <a:spcPts val="600"/>
              </a:spcAft>
              <a:buFont typeface="Arial" panose="020B0604020202020204" pitchFamily="34" charset="0"/>
              <a:buChar char="•"/>
            </a:pPr>
            <a:r>
              <a:rPr lang="en-US" sz="2600" dirty="0">
                <a:latin typeface="Lato" panose="020F0502020204030203" pitchFamily="34" charset="0"/>
                <a:ea typeface="Lato" panose="020F0502020204030203" pitchFamily="34" charset="0"/>
                <a:cs typeface="Lato" panose="020F0502020204030203" pitchFamily="34" charset="0"/>
              </a:rPr>
              <a:t>DIC offset will be reduced by 1/3</a:t>
            </a:r>
            <a:r>
              <a:rPr lang="en-US" sz="2600" baseline="30000" dirty="0">
                <a:latin typeface="Lato" panose="020F0502020204030203" pitchFamily="34" charset="0"/>
                <a:ea typeface="Lato" panose="020F0502020204030203" pitchFamily="34" charset="0"/>
                <a:cs typeface="Lato" panose="020F0502020204030203" pitchFamily="34" charset="0"/>
              </a:rPr>
              <a:t>rd</a:t>
            </a:r>
            <a:r>
              <a:rPr lang="en-US" sz="2600" dirty="0">
                <a:latin typeface="Lato" panose="020F0502020204030203" pitchFamily="34" charset="0"/>
                <a:ea typeface="Lato" panose="020F0502020204030203" pitchFamily="34" charset="0"/>
                <a:cs typeface="Lato" panose="020F0502020204030203" pitchFamily="34" charset="0"/>
              </a:rPr>
              <a:t> over three years</a:t>
            </a:r>
          </a:p>
        </p:txBody>
      </p:sp>
      <p:graphicFrame>
        <p:nvGraphicFramePr>
          <p:cNvPr id="4" name="Table 4">
            <a:extLst>
              <a:ext uri="{FF2B5EF4-FFF2-40B4-BE49-F238E27FC236}">
                <a16:creationId xmlns:a16="http://schemas.microsoft.com/office/drawing/2014/main" id="{CA49FB05-C7E4-4D64-B167-892E376ED53C}"/>
              </a:ext>
            </a:extLst>
          </p:cNvPr>
          <p:cNvGraphicFramePr>
            <a:graphicFrameLocks noGrp="1"/>
          </p:cNvGraphicFramePr>
          <p:nvPr>
            <p:extLst>
              <p:ext uri="{D42A27DB-BD31-4B8C-83A1-F6EECF244321}">
                <p14:modId xmlns:p14="http://schemas.microsoft.com/office/powerpoint/2010/main" val="2750910414"/>
              </p:ext>
            </p:extLst>
          </p:nvPr>
        </p:nvGraphicFramePr>
        <p:xfrm>
          <a:off x="331830" y="3049726"/>
          <a:ext cx="2711185" cy="2891888"/>
        </p:xfrm>
        <a:graphic>
          <a:graphicData uri="http://schemas.openxmlformats.org/drawingml/2006/table">
            <a:tbl>
              <a:tblPr firstRow="1" bandRow="1">
                <a:tableStyleId>{5C22544A-7EE6-4342-B048-85BDC9FD1C3A}</a:tableStyleId>
              </a:tblPr>
              <a:tblGrid>
                <a:gridCol w="1370844">
                  <a:extLst>
                    <a:ext uri="{9D8B030D-6E8A-4147-A177-3AD203B41FA5}">
                      <a16:colId xmlns:a16="http://schemas.microsoft.com/office/drawing/2014/main" val="3596205297"/>
                    </a:ext>
                  </a:extLst>
                </a:gridCol>
                <a:gridCol w="1340341">
                  <a:extLst>
                    <a:ext uri="{9D8B030D-6E8A-4147-A177-3AD203B41FA5}">
                      <a16:colId xmlns:a16="http://schemas.microsoft.com/office/drawing/2014/main" val="1743958371"/>
                    </a:ext>
                  </a:extLst>
                </a:gridCol>
              </a:tblGrid>
              <a:tr h="482331">
                <a:tc gridSpan="2">
                  <a:txBody>
                    <a:bodyPr/>
                    <a:lstStyle/>
                    <a:p>
                      <a:pPr algn="ctr"/>
                      <a:r>
                        <a:rPr lang="en-US" sz="2400" b="1" dirty="0"/>
                        <a:t>2021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hMerge="1">
                  <a:txBody>
                    <a:bodyPr/>
                    <a:lstStyle/>
                    <a:p>
                      <a:endParaRPr lang="en-US" dirty="0"/>
                    </a:p>
                  </a:txBody>
                  <a:tcPr/>
                </a:tc>
                <a:extLst>
                  <a:ext uri="{0D108BD9-81ED-4DB2-BD59-A6C34878D82A}">
                    <a16:rowId xmlns:a16="http://schemas.microsoft.com/office/drawing/2014/main" val="1795221224"/>
                  </a:ext>
                </a:extLst>
              </a:tr>
              <a:tr h="420808">
                <a:tc>
                  <a:txBody>
                    <a:bodyPr/>
                    <a:lstStyle/>
                    <a:p>
                      <a:pPr algn="ctr"/>
                      <a:r>
                        <a:rPr lang="en-US" b="1" dirty="0"/>
                        <a:t>SBP</a:t>
                      </a:r>
                    </a:p>
                  </a:txBody>
                  <a:tcPr anchor="ctr">
                    <a:lnL w="12700" cap="flat" cmpd="sng" algn="ctr">
                      <a:solidFill>
                        <a:schemeClr val="tx1"/>
                      </a:solidFill>
                      <a:prstDash val="solid"/>
                      <a:round/>
                      <a:headEnd type="none" w="med" len="med"/>
                      <a:tailEnd type="none" w="med" len="med"/>
                    </a:lnL>
                  </a:tcPr>
                </a:tc>
                <a:tc>
                  <a:txBody>
                    <a:bodyPr/>
                    <a:lstStyle/>
                    <a:p>
                      <a:pPr algn="ctr"/>
                      <a:r>
                        <a:rPr lang="en-US" sz="2000" b="1" dirty="0"/>
                        <a:t>$1500</a:t>
                      </a:r>
                    </a:p>
                  </a:txBody>
                  <a:tcPr anchor="ctr">
                    <a:lnR w="12700" cap="flat" cmpd="sng" algn="ctr">
                      <a:solidFill>
                        <a:schemeClr val="tx1"/>
                      </a:solidFill>
                      <a:prstDash val="solid"/>
                      <a:round/>
                      <a:headEnd type="none" w="med" len="med"/>
                      <a:tailEnd type="none" w="med" len="med"/>
                    </a:lnR>
                    <a:solidFill>
                      <a:srgbClr val="FFFFCC"/>
                    </a:solidFill>
                  </a:tcPr>
                </a:tc>
                <a:extLst>
                  <a:ext uri="{0D108BD9-81ED-4DB2-BD59-A6C34878D82A}">
                    <a16:rowId xmlns:a16="http://schemas.microsoft.com/office/drawing/2014/main" val="3310007615"/>
                  </a:ext>
                </a:extLst>
              </a:tr>
              <a:tr h="420808">
                <a:tc>
                  <a:txBody>
                    <a:bodyPr/>
                    <a:lstStyle/>
                    <a:p>
                      <a:pPr algn="ctr"/>
                      <a:r>
                        <a:rPr lang="en-US" b="1" dirty="0"/>
                        <a:t>DIC offset</a:t>
                      </a:r>
                    </a:p>
                  </a:txBody>
                  <a:tcPr anchor="ctr">
                    <a:lnL w="12700" cap="flat" cmpd="sng" algn="ctr">
                      <a:solidFill>
                        <a:schemeClr val="tx1"/>
                      </a:solidFill>
                      <a:prstDash val="solid"/>
                      <a:round/>
                      <a:headEnd type="none" w="med" len="med"/>
                      <a:tailEnd type="none" w="med" len="med"/>
                    </a:lnL>
                  </a:tcPr>
                </a:tc>
                <a:tc>
                  <a:txBody>
                    <a:bodyPr/>
                    <a:lstStyle/>
                    <a:p>
                      <a:pPr algn="ctr"/>
                      <a:r>
                        <a:rPr lang="en-US" sz="2000" b="1" u="sng" dirty="0"/>
                        <a:t>- $905</a:t>
                      </a:r>
                    </a:p>
                  </a:txBody>
                  <a:tcPr anchor="ctr">
                    <a:lnR w="12700" cap="flat" cmpd="sng" algn="ctr">
                      <a:solidFill>
                        <a:schemeClr val="tx1"/>
                      </a:solidFill>
                      <a:prstDash val="solid"/>
                      <a:round/>
                      <a:headEnd type="none" w="med" len="med"/>
                      <a:tailEnd type="none" w="med" len="med"/>
                    </a:lnR>
                    <a:solidFill>
                      <a:srgbClr val="FFBB57"/>
                    </a:solidFill>
                  </a:tcPr>
                </a:tc>
                <a:extLst>
                  <a:ext uri="{0D108BD9-81ED-4DB2-BD59-A6C34878D82A}">
                    <a16:rowId xmlns:a16="http://schemas.microsoft.com/office/drawing/2014/main" val="3334507600"/>
                  </a:ext>
                </a:extLst>
              </a:tr>
              <a:tr h="420808">
                <a:tc>
                  <a:txBody>
                    <a:bodyPr/>
                    <a:lstStyle/>
                    <a:p>
                      <a:pPr algn="ctr"/>
                      <a:r>
                        <a:rPr lang="en-US" b="1" dirty="0"/>
                        <a:t>Net SBP</a:t>
                      </a:r>
                    </a:p>
                  </a:txBody>
                  <a:tcPr anchor="ctr">
                    <a:lnL w="12700" cap="flat" cmpd="sng" algn="ctr">
                      <a:solidFill>
                        <a:schemeClr val="tx1"/>
                      </a:solidFill>
                      <a:prstDash val="solid"/>
                      <a:round/>
                      <a:headEnd type="none" w="med" len="med"/>
                      <a:tailEnd type="none" w="med" len="med"/>
                    </a:lnL>
                  </a:tcPr>
                </a:tc>
                <a:tc>
                  <a:txBody>
                    <a:bodyPr/>
                    <a:lstStyle/>
                    <a:p>
                      <a:pPr algn="ctr"/>
                      <a:r>
                        <a:rPr lang="en-US" sz="2000" b="1" dirty="0"/>
                        <a:t>$595</a:t>
                      </a:r>
                    </a:p>
                  </a:txBody>
                  <a:tcPr anchor="ctr">
                    <a:lnR w="12700" cap="flat" cmpd="sng" algn="ctr">
                      <a:solidFill>
                        <a:schemeClr val="tx1"/>
                      </a:solidFill>
                      <a:prstDash val="solid"/>
                      <a:round/>
                      <a:headEnd type="none" w="med" len="med"/>
                      <a:tailEnd type="none" w="med" len="med"/>
                    </a:lnR>
                    <a:solidFill>
                      <a:srgbClr val="FFFFCC"/>
                    </a:solidFill>
                  </a:tcPr>
                </a:tc>
                <a:extLst>
                  <a:ext uri="{0D108BD9-81ED-4DB2-BD59-A6C34878D82A}">
                    <a16:rowId xmlns:a16="http://schemas.microsoft.com/office/drawing/2014/main" val="3319819514"/>
                  </a:ext>
                </a:extLst>
              </a:tr>
              <a:tr h="420808">
                <a:tc>
                  <a:txBody>
                    <a:bodyPr/>
                    <a:lstStyle/>
                    <a:p>
                      <a:pPr algn="ctr"/>
                      <a:r>
                        <a:rPr lang="en-US" b="1" dirty="0"/>
                        <a:t>SSIA</a:t>
                      </a:r>
                    </a:p>
                  </a:txBody>
                  <a:tcPr anchor="ctr">
                    <a:lnL w="12700" cap="flat" cmpd="sng" algn="ctr">
                      <a:solidFill>
                        <a:schemeClr val="tx1"/>
                      </a:solidFill>
                      <a:prstDash val="solid"/>
                      <a:round/>
                      <a:headEnd type="none" w="med" len="med"/>
                      <a:tailEnd type="none" w="med" len="med"/>
                    </a:lnL>
                  </a:tcPr>
                </a:tc>
                <a:tc>
                  <a:txBody>
                    <a:bodyPr/>
                    <a:lstStyle/>
                    <a:p>
                      <a:pPr algn="ctr"/>
                      <a:r>
                        <a:rPr lang="en-US" sz="2000" b="1" u="sng" dirty="0"/>
                        <a:t>+ $327</a:t>
                      </a:r>
                    </a:p>
                  </a:txBody>
                  <a:tcPr anchor="ctr">
                    <a:lnR w="12700" cap="flat" cmpd="sng" algn="ctr">
                      <a:solidFill>
                        <a:schemeClr val="tx1"/>
                      </a:solidFill>
                      <a:prstDash val="solid"/>
                      <a:round/>
                      <a:headEnd type="none" w="med" len="med"/>
                      <a:tailEnd type="none" w="med" len="med"/>
                    </a:lnR>
                    <a:solidFill>
                      <a:srgbClr val="FFFFCC"/>
                    </a:solidFill>
                  </a:tcPr>
                </a:tc>
                <a:extLst>
                  <a:ext uri="{0D108BD9-81ED-4DB2-BD59-A6C34878D82A}">
                    <a16:rowId xmlns:a16="http://schemas.microsoft.com/office/drawing/2014/main" val="2660338280"/>
                  </a:ext>
                </a:extLst>
              </a:tr>
              <a:tr h="726325">
                <a:tc>
                  <a:txBody>
                    <a:bodyPr/>
                    <a:lstStyle/>
                    <a:p>
                      <a:pPr algn="ctr"/>
                      <a:r>
                        <a:rPr lang="en-US" b="1" dirty="0"/>
                        <a:t>Actual SBP payment</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a:r>
                        <a:rPr lang="en-US" sz="2000" b="1" dirty="0"/>
                        <a:t>$922</a:t>
                      </a:r>
                    </a:p>
                  </a:txBody>
                  <a:tcPr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FFFFCC"/>
                    </a:solidFill>
                  </a:tcPr>
                </a:tc>
                <a:extLst>
                  <a:ext uri="{0D108BD9-81ED-4DB2-BD59-A6C34878D82A}">
                    <a16:rowId xmlns:a16="http://schemas.microsoft.com/office/drawing/2014/main" val="4178464408"/>
                  </a:ext>
                </a:extLst>
              </a:tr>
            </a:tbl>
          </a:graphicData>
        </a:graphic>
      </p:graphicFrame>
      <p:graphicFrame>
        <p:nvGraphicFramePr>
          <p:cNvPr id="6" name="Table 4">
            <a:extLst>
              <a:ext uri="{FF2B5EF4-FFF2-40B4-BE49-F238E27FC236}">
                <a16:creationId xmlns:a16="http://schemas.microsoft.com/office/drawing/2014/main" id="{630B10B1-289E-4112-81D3-10F2A12BF8E2}"/>
              </a:ext>
            </a:extLst>
          </p:cNvPr>
          <p:cNvGraphicFramePr>
            <a:graphicFrameLocks noGrp="1"/>
          </p:cNvGraphicFramePr>
          <p:nvPr>
            <p:extLst>
              <p:ext uri="{D42A27DB-BD31-4B8C-83A1-F6EECF244321}">
                <p14:modId xmlns:p14="http://schemas.microsoft.com/office/powerpoint/2010/main" val="1922648930"/>
              </p:ext>
            </p:extLst>
          </p:nvPr>
        </p:nvGraphicFramePr>
        <p:xfrm>
          <a:off x="3265554" y="3049315"/>
          <a:ext cx="2612892" cy="2891887"/>
        </p:xfrm>
        <a:graphic>
          <a:graphicData uri="http://schemas.openxmlformats.org/drawingml/2006/table">
            <a:tbl>
              <a:tblPr firstRow="1" bandRow="1">
                <a:tableStyleId>{5C22544A-7EE6-4342-B048-85BDC9FD1C3A}</a:tableStyleId>
              </a:tblPr>
              <a:tblGrid>
                <a:gridCol w="1321144">
                  <a:extLst>
                    <a:ext uri="{9D8B030D-6E8A-4147-A177-3AD203B41FA5}">
                      <a16:colId xmlns:a16="http://schemas.microsoft.com/office/drawing/2014/main" val="3596205297"/>
                    </a:ext>
                  </a:extLst>
                </a:gridCol>
                <a:gridCol w="1291748">
                  <a:extLst>
                    <a:ext uri="{9D8B030D-6E8A-4147-A177-3AD203B41FA5}">
                      <a16:colId xmlns:a16="http://schemas.microsoft.com/office/drawing/2014/main" val="1743958371"/>
                    </a:ext>
                  </a:extLst>
                </a:gridCol>
              </a:tblGrid>
              <a:tr h="482403">
                <a:tc gridSpan="2">
                  <a:txBody>
                    <a:bodyPr/>
                    <a:lstStyle/>
                    <a:p>
                      <a:pPr algn="ctr"/>
                      <a:r>
                        <a:rPr lang="en-US" sz="2400" b="1" dirty="0">
                          <a:solidFill>
                            <a:schemeClr val="tx1"/>
                          </a:solidFill>
                        </a:rPr>
                        <a:t>2022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rgbClr val="92D050"/>
                    </a:solidFill>
                  </a:tcPr>
                </a:tc>
                <a:tc hMerge="1">
                  <a:txBody>
                    <a:bodyPr/>
                    <a:lstStyle/>
                    <a:p>
                      <a:endParaRPr lang="en-US" dirty="0"/>
                    </a:p>
                  </a:txBody>
                  <a:tcPr/>
                </a:tc>
                <a:extLst>
                  <a:ext uri="{0D108BD9-81ED-4DB2-BD59-A6C34878D82A}">
                    <a16:rowId xmlns:a16="http://schemas.microsoft.com/office/drawing/2014/main" val="1795221224"/>
                  </a:ext>
                </a:extLst>
              </a:tr>
              <a:tr h="420795">
                <a:tc>
                  <a:txBody>
                    <a:bodyPr/>
                    <a:lstStyle/>
                    <a:p>
                      <a:pPr algn="ctr"/>
                      <a:r>
                        <a:rPr lang="en-US" b="1" dirty="0"/>
                        <a:t>SBP</a:t>
                      </a:r>
                    </a:p>
                  </a:txBody>
                  <a:tcPr anchor="ctr">
                    <a:lnL w="12700" cap="flat" cmpd="sng" algn="ctr">
                      <a:solidFill>
                        <a:schemeClr val="tx1"/>
                      </a:solidFill>
                      <a:prstDash val="solid"/>
                      <a:round/>
                      <a:headEnd type="none" w="med" len="med"/>
                      <a:tailEnd type="none" w="med" len="med"/>
                    </a:lnL>
                  </a:tcPr>
                </a:tc>
                <a:tc>
                  <a:txBody>
                    <a:bodyPr/>
                    <a:lstStyle/>
                    <a:p>
                      <a:pPr algn="ctr"/>
                      <a:r>
                        <a:rPr lang="en-US" sz="2000" b="1" dirty="0"/>
                        <a:t>$1500</a:t>
                      </a:r>
                    </a:p>
                  </a:txBody>
                  <a:tcPr anchor="ctr">
                    <a:lnR w="12700" cap="flat" cmpd="sng" algn="ctr">
                      <a:solidFill>
                        <a:schemeClr val="tx1"/>
                      </a:solidFill>
                      <a:prstDash val="solid"/>
                      <a:round/>
                      <a:headEnd type="none" w="med" len="med"/>
                      <a:tailEnd type="none" w="med" len="med"/>
                    </a:lnR>
                    <a:solidFill>
                      <a:srgbClr val="FFFFCC"/>
                    </a:solidFill>
                  </a:tcPr>
                </a:tc>
                <a:extLst>
                  <a:ext uri="{0D108BD9-81ED-4DB2-BD59-A6C34878D82A}">
                    <a16:rowId xmlns:a16="http://schemas.microsoft.com/office/drawing/2014/main" val="3310007615"/>
                  </a:ext>
                </a:extLst>
              </a:tr>
              <a:tr h="420795">
                <a:tc>
                  <a:txBody>
                    <a:bodyPr/>
                    <a:lstStyle/>
                    <a:p>
                      <a:pPr algn="ctr"/>
                      <a:r>
                        <a:rPr lang="en-US" b="1" dirty="0"/>
                        <a:t>DIC offset</a:t>
                      </a:r>
                    </a:p>
                  </a:txBody>
                  <a:tcPr anchor="ctr">
                    <a:lnL w="12700" cap="flat" cmpd="sng" algn="ctr">
                      <a:solidFill>
                        <a:schemeClr val="tx1"/>
                      </a:solidFill>
                      <a:prstDash val="solid"/>
                      <a:round/>
                      <a:headEnd type="none" w="med" len="med"/>
                      <a:tailEnd type="none" w="med" len="med"/>
                    </a:lnL>
                  </a:tcPr>
                </a:tc>
                <a:tc>
                  <a:txBody>
                    <a:bodyPr/>
                    <a:lstStyle/>
                    <a:p>
                      <a:pPr algn="ctr"/>
                      <a:r>
                        <a:rPr lang="en-US" sz="2000" b="1" u="sng" dirty="0"/>
                        <a:t>- $479</a:t>
                      </a:r>
                    </a:p>
                  </a:txBody>
                  <a:tcPr anchor="ctr">
                    <a:lnR w="12700" cap="flat" cmpd="sng" algn="ctr">
                      <a:solidFill>
                        <a:schemeClr val="tx1"/>
                      </a:solidFill>
                      <a:prstDash val="solid"/>
                      <a:round/>
                      <a:headEnd type="none" w="med" len="med"/>
                      <a:tailEnd type="none" w="med" len="med"/>
                    </a:lnR>
                    <a:solidFill>
                      <a:srgbClr val="FFBB57"/>
                    </a:solidFill>
                  </a:tcPr>
                </a:tc>
                <a:extLst>
                  <a:ext uri="{0D108BD9-81ED-4DB2-BD59-A6C34878D82A}">
                    <a16:rowId xmlns:a16="http://schemas.microsoft.com/office/drawing/2014/main" val="3334507600"/>
                  </a:ext>
                </a:extLst>
              </a:tr>
              <a:tr h="420795">
                <a:tc>
                  <a:txBody>
                    <a:bodyPr/>
                    <a:lstStyle/>
                    <a:p>
                      <a:pPr algn="ctr"/>
                      <a:r>
                        <a:rPr lang="en-US" b="1" dirty="0"/>
                        <a:t>Net SBP</a:t>
                      </a:r>
                    </a:p>
                  </a:txBody>
                  <a:tcPr anchor="ctr">
                    <a:lnL w="12700" cap="flat" cmpd="sng" algn="ctr">
                      <a:solidFill>
                        <a:schemeClr val="tx1"/>
                      </a:solidFill>
                      <a:prstDash val="solid"/>
                      <a:round/>
                      <a:headEnd type="none" w="med" len="med"/>
                      <a:tailEnd type="none" w="med" len="med"/>
                    </a:lnL>
                  </a:tcPr>
                </a:tc>
                <a:tc>
                  <a:txBody>
                    <a:bodyPr/>
                    <a:lstStyle/>
                    <a:p>
                      <a:pPr algn="ctr"/>
                      <a:r>
                        <a:rPr lang="en-US" sz="2000" b="1" dirty="0"/>
                        <a:t>$1021</a:t>
                      </a:r>
                    </a:p>
                  </a:txBody>
                  <a:tcPr anchor="ctr">
                    <a:lnR w="12700" cap="flat" cmpd="sng" algn="ctr">
                      <a:solidFill>
                        <a:schemeClr val="tx1"/>
                      </a:solidFill>
                      <a:prstDash val="solid"/>
                      <a:round/>
                      <a:headEnd type="none" w="med" len="med"/>
                      <a:tailEnd type="none" w="med" len="med"/>
                    </a:lnR>
                    <a:solidFill>
                      <a:srgbClr val="FFFFCC"/>
                    </a:solidFill>
                  </a:tcPr>
                </a:tc>
                <a:extLst>
                  <a:ext uri="{0D108BD9-81ED-4DB2-BD59-A6C34878D82A}">
                    <a16:rowId xmlns:a16="http://schemas.microsoft.com/office/drawing/2014/main" val="3319819514"/>
                  </a:ext>
                </a:extLst>
              </a:tr>
              <a:tr h="420795">
                <a:tc>
                  <a:txBody>
                    <a:bodyPr/>
                    <a:lstStyle/>
                    <a:p>
                      <a:pPr algn="ctr"/>
                      <a:r>
                        <a:rPr lang="en-US" b="1" dirty="0"/>
                        <a:t>SSIA</a:t>
                      </a:r>
                    </a:p>
                  </a:txBody>
                  <a:tcPr anchor="ctr">
                    <a:lnL w="12700" cap="flat" cmpd="sng" algn="ctr">
                      <a:solidFill>
                        <a:schemeClr val="tx1"/>
                      </a:solidFill>
                      <a:prstDash val="solid"/>
                      <a:round/>
                      <a:headEnd type="none" w="med" len="med"/>
                      <a:tailEnd type="none" w="med" len="med"/>
                    </a:lnL>
                  </a:tcPr>
                </a:tc>
                <a:tc>
                  <a:txBody>
                    <a:bodyPr/>
                    <a:lstStyle/>
                    <a:p>
                      <a:pPr algn="ctr"/>
                      <a:r>
                        <a:rPr lang="en-US" sz="2000" b="1" u="sng" dirty="0"/>
                        <a:t>+ $346</a:t>
                      </a:r>
                    </a:p>
                  </a:txBody>
                  <a:tcPr anchor="ctr">
                    <a:lnR w="12700" cap="flat" cmpd="sng" algn="ctr">
                      <a:solidFill>
                        <a:schemeClr val="tx1"/>
                      </a:solidFill>
                      <a:prstDash val="solid"/>
                      <a:round/>
                      <a:headEnd type="none" w="med" len="med"/>
                      <a:tailEnd type="none" w="med" len="med"/>
                    </a:lnR>
                    <a:solidFill>
                      <a:srgbClr val="FFFFCC"/>
                    </a:solidFill>
                  </a:tcPr>
                </a:tc>
                <a:extLst>
                  <a:ext uri="{0D108BD9-81ED-4DB2-BD59-A6C34878D82A}">
                    <a16:rowId xmlns:a16="http://schemas.microsoft.com/office/drawing/2014/main" val="2660338280"/>
                  </a:ext>
                </a:extLst>
              </a:tr>
              <a:tr h="726304">
                <a:tc>
                  <a:txBody>
                    <a:bodyPr/>
                    <a:lstStyle/>
                    <a:p>
                      <a:pPr algn="ctr"/>
                      <a:r>
                        <a:rPr lang="en-US" b="1" dirty="0"/>
                        <a:t>Actual SBP payment</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a:r>
                        <a:rPr lang="en-US" sz="2000" b="1" dirty="0"/>
                        <a:t>$1367</a:t>
                      </a:r>
                    </a:p>
                  </a:txBody>
                  <a:tcPr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FFFFCC"/>
                    </a:solidFill>
                  </a:tcPr>
                </a:tc>
                <a:extLst>
                  <a:ext uri="{0D108BD9-81ED-4DB2-BD59-A6C34878D82A}">
                    <a16:rowId xmlns:a16="http://schemas.microsoft.com/office/drawing/2014/main" val="4178464408"/>
                  </a:ext>
                </a:extLst>
              </a:tr>
            </a:tbl>
          </a:graphicData>
        </a:graphic>
      </p:graphicFrame>
      <p:graphicFrame>
        <p:nvGraphicFramePr>
          <p:cNvPr id="7" name="Table 4">
            <a:extLst>
              <a:ext uri="{FF2B5EF4-FFF2-40B4-BE49-F238E27FC236}">
                <a16:creationId xmlns:a16="http://schemas.microsoft.com/office/drawing/2014/main" id="{6C1AA210-7E6A-442D-995D-5F4C06955767}"/>
              </a:ext>
            </a:extLst>
          </p:cNvPr>
          <p:cNvGraphicFramePr>
            <a:graphicFrameLocks noGrp="1"/>
          </p:cNvGraphicFramePr>
          <p:nvPr>
            <p:extLst>
              <p:ext uri="{D42A27DB-BD31-4B8C-83A1-F6EECF244321}">
                <p14:modId xmlns:p14="http://schemas.microsoft.com/office/powerpoint/2010/main" val="3641272776"/>
              </p:ext>
            </p:extLst>
          </p:nvPr>
        </p:nvGraphicFramePr>
        <p:xfrm>
          <a:off x="6096000" y="3049315"/>
          <a:ext cx="2711185" cy="2891886"/>
        </p:xfrm>
        <a:graphic>
          <a:graphicData uri="http://schemas.openxmlformats.org/drawingml/2006/table">
            <a:tbl>
              <a:tblPr firstRow="1" bandRow="1">
                <a:tableStyleId>{5C22544A-7EE6-4342-B048-85BDC9FD1C3A}</a:tableStyleId>
              </a:tblPr>
              <a:tblGrid>
                <a:gridCol w="1370844">
                  <a:extLst>
                    <a:ext uri="{9D8B030D-6E8A-4147-A177-3AD203B41FA5}">
                      <a16:colId xmlns:a16="http://schemas.microsoft.com/office/drawing/2014/main" val="3596205297"/>
                    </a:ext>
                  </a:extLst>
                </a:gridCol>
                <a:gridCol w="1340341">
                  <a:extLst>
                    <a:ext uri="{9D8B030D-6E8A-4147-A177-3AD203B41FA5}">
                      <a16:colId xmlns:a16="http://schemas.microsoft.com/office/drawing/2014/main" val="1743958371"/>
                    </a:ext>
                  </a:extLst>
                </a:gridCol>
              </a:tblGrid>
              <a:tr h="482403">
                <a:tc gridSpan="2">
                  <a:txBody>
                    <a:bodyPr/>
                    <a:lstStyle/>
                    <a:p>
                      <a:pPr algn="ctr"/>
                      <a:r>
                        <a:rPr lang="en-US" sz="2400" b="1" dirty="0">
                          <a:solidFill>
                            <a:schemeClr val="tx1"/>
                          </a:solidFill>
                        </a:rPr>
                        <a:t>2023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rgbClr val="E8D1FF"/>
                    </a:solidFill>
                  </a:tcPr>
                </a:tc>
                <a:tc hMerge="1">
                  <a:txBody>
                    <a:bodyPr/>
                    <a:lstStyle/>
                    <a:p>
                      <a:endParaRPr lang="en-US" dirty="0"/>
                    </a:p>
                  </a:txBody>
                  <a:tcPr/>
                </a:tc>
                <a:extLst>
                  <a:ext uri="{0D108BD9-81ED-4DB2-BD59-A6C34878D82A}">
                    <a16:rowId xmlns:a16="http://schemas.microsoft.com/office/drawing/2014/main" val="1795221224"/>
                  </a:ext>
                </a:extLst>
              </a:tr>
              <a:tr h="420795">
                <a:tc>
                  <a:txBody>
                    <a:bodyPr/>
                    <a:lstStyle/>
                    <a:p>
                      <a:pPr algn="ctr"/>
                      <a:r>
                        <a:rPr lang="en-US" b="1" dirty="0"/>
                        <a:t>SBP</a:t>
                      </a:r>
                    </a:p>
                  </a:txBody>
                  <a:tcPr anchor="ctr">
                    <a:lnL w="12700" cap="flat" cmpd="sng" algn="ctr">
                      <a:solidFill>
                        <a:schemeClr val="tx1"/>
                      </a:solidFill>
                      <a:prstDash val="solid"/>
                      <a:round/>
                      <a:headEnd type="none" w="med" len="med"/>
                      <a:tailEnd type="none" w="med" len="med"/>
                    </a:lnL>
                  </a:tcPr>
                </a:tc>
                <a:tc>
                  <a:txBody>
                    <a:bodyPr/>
                    <a:lstStyle/>
                    <a:p>
                      <a:pPr algn="ctr"/>
                      <a:r>
                        <a:rPr lang="en-US" sz="2000" b="1" dirty="0"/>
                        <a:t>$1500</a:t>
                      </a:r>
                    </a:p>
                  </a:txBody>
                  <a:tcPr anchor="ctr">
                    <a:lnR w="12700" cap="flat" cmpd="sng" algn="ctr">
                      <a:solidFill>
                        <a:schemeClr val="tx1"/>
                      </a:solidFill>
                      <a:prstDash val="solid"/>
                      <a:round/>
                      <a:headEnd type="none" w="med" len="med"/>
                      <a:tailEnd type="none" w="med" len="med"/>
                    </a:lnR>
                    <a:solidFill>
                      <a:srgbClr val="FFFFCC"/>
                    </a:solidFill>
                  </a:tcPr>
                </a:tc>
                <a:extLst>
                  <a:ext uri="{0D108BD9-81ED-4DB2-BD59-A6C34878D82A}">
                    <a16:rowId xmlns:a16="http://schemas.microsoft.com/office/drawing/2014/main" val="3310007615"/>
                  </a:ext>
                </a:extLst>
              </a:tr>
              <a:tr h="420795">
                <a:tc>
                  <a:txBody>
                    <a:bodyPr/>
                    <a:lstStyle/>
                    <a:p>
                      <a:pPr algn="ctr"/>
                      <a:r>
                        <a:rPr lang="en-US" b="1" dirty="0"/>
                        <a:t>DIC offset</a:t>
                      </a:r>
                    </a:p>
                  </a:txBody>
                  <a:tcPr anchor="ctr">
                    <a:lnL w="12700" cap="flat" cmpd="sng" algn="ctr">
                      <a:solidFill>
                        <a:schemeClr val="tx1"/>
                      </a:solidFill>
                      <a:prstDash val="solid"/>
                      <a:round/>
                      <a:headEnd type="none" w="med" len="med"/>
                      <a:tailEnd type="none" w="med" len="med"/>
                    </a:lnL>
                  </a:tcPr>
                </a:tc>
                <a:tc>
                  <a:txBody>
                    <a:bodyPr/>
                    <a:lstStyle/>
                    <a:p>
                      <a:pPr algn="ctr"/>
                      <a:r>
                        <a:rPr lang="en-US" sz="2000" b="1" u="sng" dirty="0"/>
                        <a:t>- $0</a:t>
                      </a:r>
                    </a:p>
                  </a:txBody>
                  <a:tcPr anchor="ctr">
                    <a:lnR w="12700" cap="flat" cmpd="sng" algn="ctr">
                      <a:solidFill>
                        <a:schemeClr val="tx1"/>
                      </a:solidFill>
                      <a:prstDash val="solid"/>
                      <a:round/>
                      <a:headEnd type="none" w="med" len="med"/>
                      <a:tailEnd type="none" w="med" len="med"/>
                    </a:lnR>
                    <a:solidFill>
                      <a:srgbClr val="FFBB57"/>
                    </a:solidFill>
                  </a:tcPr>
                </a:tc>
                <a:extLst>
                  <a:ext uri="{0D108BD9-81ED-4DB2-BD59-A6C34878D82A}">
                    <a16:rowId xmlns:a16="http://schemas.microsoft.com/office/drawing/2014/main" val="3334507600"/>
                  </a:ext>
                </a:extLst>
              </a:tr>
              <a:tr h="420795">
                <a:tc>
                  <a:txBody>
                    <a:bodyPr/>
                    <a:lstStyle/>
                    <a:p>
                      <a:pPr algn="ctr"/>
                      <a:r>
                        <a:rPr lang="en-US" b="1" dirty="0"/>
                        <a:t>Net SBP</a:t>
                      </a:r>
                    </a:p>
                  </a:txBody>
                  <a:tcPr anchor="ctr">
                    <a:lnL w="12700" cap="flat" cmpd="sng" algn="ctr">
                      <a:solidFill>
                        <a:schemeClr val="tx1"/>
                      </a:solidFill>
                      <a:prstDash val="solid"/>
                      <a:round/>
                      <a:headEnd type="none" w="med" len="med"/>
                      <a:tailEnd type="none" w="med" len="med"/>
                    </a:lnL>
                  </a:tcPr>
                </a:tc>
                <a:tc>
                  <a:txBody>
                    <a:bodyPr/>
                    <a:lstStyle/>
                    <a:p>
                      <a:pPr algn="ctr"/>
                      <a:r>
                        <a:rPr lang="en-US" sz="2000" b="1" dirty="0"/>
                        <a:t>$1500</a:t>
                      </a:r>
                    </a:p>
                  </a:txBody>
                  <a:tcPr anchor="ctr">
                    <a:lnR w="12700" cap="flat" cmpd="sng" algn="ctr">
                      <a:solidFill>
                        <a:schemeClr val="tx1"/>
                      </a:solidFill>
                      <a:prstDash val="solid"/>
                      <a:round/>
                      <a:headEnd type="none" w="med" len="med"/>
                      <a:tailEnd type="none" w="med" len="med"/>
                    </a:lnR>
                    <a:solidFill>
                      <a:srgbClr val="FFFFCC"/>
                    </a:solidFill>
                  </a:tcPr>
                </a:tc>
                <a:extLst>
                  <a:ext uri="{0D108BD9-81ED-4DB2-BD59-A6C34878D82A}">
                    <a16:rowId xmlns:a16="http://schemas.microsoft.com/office/drawing/2014/main" val="3319819514"/>
                  </a:ext>
                </a:extLst>
              </a:tr>
              <a:tr h="420795">
                <a:tc>
                  <a:txBody>
                    <a:bodyPr/>
                    <a:lstStyle/>
                    <a:p>
                      <a:pPr algn="ctr"/>
                      <a:r>
                        <a:rPr lang="en-US" b="1" dirty="0"/>
                        <a:t>SSIA</a:t>
                      </a:r>
                    </a:p>
                  </a:txBody>
                  <a:tcPr anchor="ctr">
                    <a:lnL w="12700" cap="flat" cmpd="sng" algn="ctr">
                      <a:solidFill>
                        <a:schemeClr val="tx1"/>
                      </a:solidFill>
                      <a:prstDash val="solid"/>
                      <a:round/>
                      <a:headEnd type="none" w="med" len="med"/>
                      <a:tailEnd type="none" w="med" len="med"/>
                    </a:lnL>
                  </a:tcPr>
                </a:tc>
                <a:tc>
                  <a:txBody>
                    <a:bodyPr/>
                    <a:lstStyle/>
                    <a:p>
                      <a:pPr algn="ctr"/>
                      <a:r>
                        <a:rPr lang="en-US" sz="2000" b="1" u="sng" dirty="0"/>
                        <a:t>+ $0</a:t>
                      </a:r>
                    </a:p>
                  </a:txBody>
                  <a:tcPr anchor="ctr">
                    <a:lnR w="12700" cap="flat" cmpd="sng" algn="ctr">
                      <a:solidFill>
                        <a:schemeClr val="tx1"/>
                      </a:solidFill>
                      <a:prstDash val="solid"/>
                      <a:round/>
                      <a:headEnd type="none" w="med" len="med"/>
                      <a:tailEnd type="none" w="med" len="med"/>
                    </a:lnR>
                    <a:solidFill>
                      <a:srgbClr val="FFFFCC"/>
                    </a:solidFill>
                  </a:tcPr>
                </a:tc>
                <a:extLst>
                  <a:ext uri="{0D108BD9-81ED-4DB2-BD59-A6C34878D82A}">
                    <a16:rowId xmlns:a16="http://schemas.microsoft.com/office/drawing/2014/main" val="2660338280"/>
                  </a:ext>
                </a:extLst>
              </a:tr>
              <a:tr h="726303">
                <a:tc>
                  <a:txBody>
                    <a:bodyPr/>
                    <a:lstStyle/>
                    <a:p>
                      <a:pPr algn="ctr"/>
                      <a:r>
                        <a:rPr lang="en-US" b="1" dirty="0"/>
                        <a:t>Actual SBP payment</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a:r>
                        <a:rPr lang="en-US" sz="2000" b="1" dirty="0"/>
                        <a:t>$1500</a:t>
                      </a:r>
                    </a:p>
                  </a:txBody>
                  <a:tcPr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FFFFCC"/>
                    </a:solidFill>
                  </a:tcPr>
                </a:tc>
                <a:extLst>
                  <a:ext uri="{0D108BD9-81ED-4DB2-BD59-A6C34878D82A}">
                    <a16:rowId xmlns:a16="http://schemas.microsoft.com/office/drawing/2014/main" val="4178464408"/>
                  </a:ext>
                </a:extLst>
              </a:tr>
            </a:tbl>
          </a:graphicData>
        </a:graphic>
      </p:graphicFrame>
    </p:spTree>
    <p:extLst>
      <p:ext uri="{BB962C8B-B14F-4D97-AF65-F5344CB8AC3E}">
        <p14:creationId xmlns:p14="http://schemas.microsoft.com/office/powerpoint/2010/main" val="2173097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ppt_x"/>
                                          </p:val>
                                        </p:tav>
                                        <p:tav tm="100000">
                                          <p:val>
                                            <p:strVal val="#ppt_x"/>
                                          </p:val>
                                        </p:tav>
                                      </p:tavLst>
                                    </p:anim>
                                    <p:anim calcmode="lin" valueType="num">
                                      <p:cBhvr additive="base">
                                        <p:cTn id="1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990600"/>
          </a:xfrm>
        </p:spPr>
        <p:txBody>
          <a:bodyPr/>
          <a:lstStyle/>
          <a:p>
            <a:r>
              <a:rPr lang="en-US" dirty="0"/>
              <a:t>Tricare Select Changes</a:t>
            </a:r>
          </a:p>
        </p:txBody>
      </p:sp>
      <p:sp>
        <p:nvSpPr>
          <p:cNvPr id="3" name="Content Placeholder 2"/>
          <p:cNvSpPr>
            <a:spLocks noGrp="1"/>
          </p:cNvSpPr>
          <p:nvPr>
            <p:ph idx="1"/>
          </p:nvPr>
        </p:nvSpPr>
        <p:spPr>
          <a:xfrm>
            <a:off x="152400" y="1143000"/>
            <a:ext cx="8839200" cy="5105400"/>
          </a:xfrm>
        </p:spPr>
        <p:txBody>
          <a:bodyPr>
            <a:noAutofit/>
          </a:bodyPr>
          <a:lstStyle/>
          <a:p>
            <a:pPr marL="0" lvl="0" indent="0">
              <a:spcBef>
                <a:spcPts val="0"/>
              </a:spcBef>
              <a:buNone/>
            </a:pPr>
            <a:r>
              <a:rPr lang="en-US" sz="2800" b="1" dirty="0">
                <a:solidFill>
                  <a:srgbClr val="990000"/>
                </a:solidFill>
              </a:rPr>
              <a:t>Jan 1, 2021, “Select” new annual enrollment fee</a:t>
            </a:r>
          </a:p>
          <a:p>
            <a:pPr marL="517525" lvl="1" indent="-284163">
              <a:spcBef>
                <a:spcPts val="0"/>
              </a:spcBef>
              <a:spcAft>
                <a:spcPts val="600"/>
              </a:spcAft>
            </a:pPr>
            <a:r>
              <a:rPr lang="en-US" sz="2400" dirty="0"/>
              <a:t>$150 individual; $300 family (now $158/317)</a:t>
            </a:r>
          </a:p>
          <a:p>
            <a:pPr marL="741363" lvl="2" indent="-223838">
              <a:spcBef>
                <a:spcPts val="0"/>
              </a:spcBef>
              <a:spcAft>
                <a:spcPts val="600"/>
              </a:spcAft>
            </a:pPr>
            <a:r>
              <a:rPr lang="en-US" sz="2000" dirty="0"/>
              <a:t>Not for med retirees, currently serving, survivors of active duty or medical retirees</a:t>
            </a:r>
          </a:p>
          <a:p>
            <a:pPr marL="517525" lvl="1" indent="-284163">
              <a:spcBef>
                <a:spcPts val="0"/>
              </a:spcBef>
              <a:spcAft>
                <a:spcPts val="600"/>
              </a:spcAft>
            </a:pPr>
            <a:r>
              <a:rPr lang="en-US" sz="2400" dirty="0"/>
              <a:t>COLA applies to enroll fee in future years</a:t>
            </a:r>
          </a:p>
          <a:p>
            <a:pPr marL="517525" lvl="1" indent="-284163">
              <a:spcBef>
                <a:spcPts val="0"/>
              </a:spcBef>
              <a:spcAft>
                <a:spcPts val="600"/>
              </a:spcAft>
            </a:pPr>
            <a:r>
              <a:rPr lang="en-US" sz="2400" dirty="0"/>
              <a:t>Deductibles still apply at current rates ($150/$300)</a:t>
            </a:r>
          </a:p>
          <a:p>
            <a:pPr marL="517525" lvl="1" indent="-284163">
              <a:spcBef>
                <a:spcPts val="0"/>
              </a:spcBef>
              <a:spcAft>
                <a:spcPts val="1800"/>
              </a:spcAft>
            </a:pPr>
            <a:r>
              <a:rPr lang="en-US" sz="2400" b="1" dirty="0">
                <a:solidFill>
                  <a:srgbClr val="580000"/>
                </a:solidFill>
              </a:rPr>
              <a:t>SBP payments do not qualify for allotment</a:t>
            </a:r>
          </a:p>
          <a:p>
            <a:pPr marL="0" indent="0">
              <a:spcBef>
                <a:spcPts val="0"/>
              </a:spcBef>
              <a:buNone/>
            </a:pPr>
            <a:r>
              <a:rPr lang="en-US" sz="2400" dirty="0"/>
              <a:t>Select Catastrophic Cap increased to $3500 (now $3706)</a:t>
            </a:r>
          </a:p>
          <a:p>
            <a:pPr marL="517525" lvl="2" indent="-284163">
              <a:spcBef>
                <a:spcPts val="0"/>
              </a:spcBef>
              <a:buFontTx/>
              <a:buChar char="‒"/>
            </a:pPr>
            <a:r>
              <a:rPr lang="en-US" dirty="0"/>
              <a:t>Retirees only</a:t>
            </a:r>
          </a:p>
          <a:p>
            <a:pPr marL="517525" lvl="2" indent="-284163">
              <a:spcBef>
                <a:spcPts val="0"/>
              </a:spcBef>
              <a:buFontTx/>
              <a:buChar char="‒"/>
            </a:pPr>
            <a:r>
              <a:rPr lang="en-US" dirty="0"/>
              <a:t>COLA in future years</a:t>
            </a:r>
          </a:p>
          <a:p>
            <a:pPr marL="517525" lvl="2" indent="-284163">
              <a:spcBef>
                <a:spcPts val="0"/>
              </a:spcBef>
              <a:buFontTx/>
              <a:buChar char="‒"/>
            </a:pPr>
            <a:r>
              <a:rPr lang="en-US" dirty="0"/>
              <a:t>Currently serving remains $1000</a:t>
            </a:r>
          </a:p>
        </p:txBody>
      </p:sp>
    </p:spTree>
    <p:extLst>
      <p:ext uri="{BB962C8B-B14F-4D97-AF65-F5344CB8AC3E}">
        <p14:creationId xmlns:p14="http://schemas.microsoft.com/office/powerpoint/2010/main" val="175972448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90600"/>
          </a:xfrm>
        </p:spPr>
        <p:txBody>
          <a:bodyPr>
            <a:normAutofit/>
          </a:bodyPr>
          <a:lstStyle/>
          <a:p>
            <a:r>
              <a:rPr lang="en-US" dirty="0"/>
              <a:t>TRICARE Changes</a:t>
            </a:r>
          </a:p>
        </p:txBody>
      </p:sp>
      <p:sp>
        <p:nvSpPr>
          <p:cNvPr id="3" name="Content Placeholder 2"/>
          <p:cNvSpPr>
            <a:spLocks noGrp="1"/>
          </p:cNvSpPr>
          <p:nvPr>
            <p:ph idx="1"/>
          </p:nvPr>
        </p:nvSpPr>
        <p:spPr>
          <a:xfrm>
            <a:off x="304800" y="1409699"/>
            <a:ext cx="8382000" cy="4038601"/>
          </a:xfrm>
        </p:spPr>
        <p:txBody>
          <a:bodyPr>
            <a:noAutofit/>
          </a:bodyPr>
          <a:lstStyle/>
          <a:p>
            <a:pPr marL="0" indent="0">
              <a:spcBef>
                <a:spcPts val="0"/>
              </a:spcBef>
              <a:spcAft>
                <a:spcPts val="1800"/>
              </a:spcAft>
              <a:buNone/>
            </a:pPr>
            <a:r>
              <a:rPr lang="en-US" sz="3000" b="1" u="sng" dirty="0"/>
              <a:t>Open Season</a:t>
            </a:r>
            <a:r>
              <a:rPr lang="en-US" sz="3000" b="1" dirty="0"/>
              <a:t>—Annual enrollment at end of year</a:t>
            </a:r>
          </a:p>
          <a:p>
            <a:pPr marL="569913" lvl="1">
              <a:spcBef>
                <a:spcPts val="0"/>
              </a:spcBef>
              <a:spcAft>
                <a:spcPts val="1800"/>
              </a:spcAft>
            </a:pPr>
            <a:r>
              <a:rPr lang="en-US" sz="2600" b="1" dirty="0"/>
              <a:t>Tricare “Prime” and “Select” Only*</a:t>
            </a:r>
          </a:p>
          <a:p>
            <a:pPr marL="569913" lvl="1">
              <a:spcBef>
                <a:spcPts val="0"/>
              </a:spcBef>
              <a:spcAft>
                <a:spcPts val="1800"/>
              </a:spcAft>
            </a:pPr>
            <a:r>
              <a:rPr lang="en-US" sz="2600" b="1" dirty="0"/>
              <a:t>Automatic rollover if no change</a:t>
            </a:r>
          </a:p>
          <a:p>
            <a:pPr marL="569913" lvl="1">
              <a:spcBef>
                <a:spcPts val="0"/>
              </a:spcBef>
              <a:spcAft>
                <a:spcPts val="1800"/>
              </a:spcAft>
            </a:pPr>
            <a:r>
              <a:rPr lang="en-US" sz="2600" b="1" dirty="0"/>
              <a:t>Must make changes during the Open Season</a:t>
            </a:r>
          </a:p>
          <a:p>
            <a:pPr marL="569913" lvl="1">
              <a:spcBef>
                <a:spcPts val="0"/>
              </a:spcBef>
              <a:spcAft>
                <a:spcPts val="1800"/>
              </a:spcAft>
            </a:pPr>
            <a:r>
              <a:rPr lang="en-US" sz="2600" b="1" dirty="0"/>
              <a:t>Open Season held in Nov – Dec</a:t>
            </a:r>
          </a:p>
          <a:p>
            <a:pPr marL="569913" lvl="1">
              <a:spcBef>
                <a:spcPts val="0"/>
              </a:spcBef>
              <a:spcAft>
                <a:spcPts val="600"/>
              </a:spcAft>
            </a:pPr>
            <a:r>
              <a:rPr lang="en-US" sz="2600" b="1" dirty="0"/>
              <a:t>“Qualifying Life Event” changes allowed any time</a:t>
            </a:r>
          </a:p>
        </p:txBody>
      </p:sp>
      <p:sp>
        <p:nvSpPr>
          <p:cNvPr id="4" name="Content Placeholder 2"/>
          <p:cNvSpPr txBox="1">
            <a:spLocks/>
          </p:cNvSpPr>
          <p:nvPr/>
        </p:nvSpPr>
        <p:spPr>
          <a:xfrm>
            <a:off x="149525" y="5791200"/>
            <a:ext cx="6934199" cy="990601"/>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rgbClr val="003846"/>
                </a:solidFill>
                <a:latin typeface="Gill Sans"/>
                <a:ea typeface="+mn-ea"/>
                <a:cs typeface="Gill Sans"/>
              </a:defRPr>
            </a:lvl1pPr>
            <a:lvl2pPr marL="742950" indent="-285750" algn="l" defTabSz="457200" rtl="0" eaLnBrk="1" latinLnBrk="0" hangingPunct="1">
              <a:spcBef>
                <a:spcPct val="20000"/>
              </a:spcBef>
              <a:buFont typeface="Arial"/>
              <a:buChar char="–"/>
              <a:defRPr sz="2800" kern="1200">
                <a:solidFill>
                  <a:srgbClr val="003846"/>
                </a:solidFill>
                <a:latin typeface="Gill Sans"/>
                <a:ea typeface="+mn-ea"/>
                <a:cs typeface="Gill Sans"/>
              </a:defRPr>
            </a:lvl2pPr>
            <a:lvl3pPr marL="1143000" indent="-228600" algn="l" defTabSz="457200" rtl="0" eaLnBrk="1" latinLnBrk="0" hangingPunct="1">
              <a:spcBef>
                <a:spcPct val="20000"/>
              </a:spcBef>
              <a:buFont typeface="Arial"/>
              <a:buChar char="•"/>
              <a:defRPr sz="2400" kern="1200">
                <a:solidFill>
                  <a:srgbClr val="003846"/>
                </a:solidFill>
                <a:latin typeface="Gill Sans"/>
                <a:ea typeface="+mn-ea"/>
                <a:cs typeface="Gill Sans"/>
              </a:defRPr>
            </a:lvl3pPr>
            <a:lvl4pPr marL="1600200" indent="-228600" algn="l" defTabSz="457200" rtl="0" eaLnBrk="1" latinLnBrk="0" hangingPunct="1">
              <a:spcBef>
                <a:spcPct val="20000"/>
              </a:spcBef>
              <a:buFont typeface="Arial"/>
              <a:buChar char="–"/>
              <a:defRPr sz="2000" kern="1200">
                <a:solidFill>
                  <a:srgbClr val="003846"/>
                </a:solidFill>
                <a:latin typeface="Gill Sans"/>
                <a:ea typeface="+mn-ea"/>
                <a:cs typeface="Gill Sans"/>
              </a:defRPr>
            </a:lvl4pPr>
            <a:lvl5pPr marL="2057400" indent="-228600" algn="l" defTabSz="457200" rtl="0" eaLnBrk="1" latinLnBrk="0" hangingPunct="1">
              <a:spcBef>
                <a:spcPct val="20000"/>
              </a:spcBef>
              <a:buFont typeface="Arial"/>
              <a:buChar char="»"/>
              <a:defRPr sz="2000" kern="1200">
                <a:solidFill>
                  <a:srgbClr val="003846"/>
                </a:solidFill>
                <a:latin typeface="Gill Sans"/>
                <a:ea typeface="+mn-ea"/>
                <a:cs typeface="Gill San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spcAft>
                <a:spcPts val="1800"/>
              </a:spcAft>
              <a:buFont typeface="Arial"/>
              <a:buNone/>
            </a:pPr>
            <a:r>
              <a:rPr lang="en-US" sz="1800" dirty="0"/>
              <a:t>*Tricare Open Season </a:t>
            </a:r>
            <a:r>
              <a:rPr lang="en-US" sz="1800" b="1" dirty="0"/>
              <a:t>doesn’t apply to TRICARE For Life</a:t>
            </a:r>
            <a:r>
              <a:rPr lang="en-US" sz="1800" dirty="0"/>
              <a:t>, TRICARE Young Adult, TRICARE Reserve Select, TRICARE Retired Reserve, or the Continued Health Care Benefit Program.</a:t>
            </a:r>
            <a:endParaRPr lang="en-US" sz="2400" b="1" dirty="0"/>
          </a:p>
        </p:txBody>
      </p:sp>
    </p:spTree>
    <p:extLst>
      <p:ext uri="{BB962C8B-B14F-4D97-AF65-F5344CB8AC3E}">
        <p14:creationId xmlns:p14="http://schemas.microsoft.com/office/powerpoint/2010/main" val="92296676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C9F124-4556-4CA1-B74D-93712BE8DDC8}"/>
              </a:ext>
            </a:extLst>
          </p:cNvPr>
          <p:cNvSpPr>
            <a:spLocks noGrp="1"/>
          </p:cNvSpPr>
          <p:nvPr>
            <p:ph type="title"/>
          </p:nvPr>
        </p:nvSpPr>
        <p:spPr>
          <a:xfrm>
            <a:off x="457200" y="76200"/>
            <a:ext cx="8229600" cy="1219200"/>
          </a:xfrm>
        </p:spPr>
        <p:txBody>
          <a:bodyPr>
            <a:normAutofit/>
          </a:bodyPr>
          <a:lstStyle/>
          <a:p>
            <a:r>
              <a:rPr lang="en-US" sz="4800" dirty="0"/>
              <a:t>Tricare for Life (TFL)</a:t>
            </a:r>
          </a:p>
        </p:txBody>
      </p:sp>
      <p:sp>
        <p:nvSpPr>
          <p:cNvPr id="3" name="Content Placeholder 2">
            <a:extLst>
              <a:ext uri="{FF2B5EF4-FFF2-40B4-BE49-F238E27FC236}">
                <a16:creationId xmlns:a16="http://schemas.microsoft.com/office/drawing/2014/main" id="{B8CB129C-40AD-4A68-A242-DD20C9AAE309}"/>
              </a:ext>
            </a:extLst>
          </p:cNvPr>
          <p:cNvSpPr>
            <a:spLocks noGrp="1"/>
          </p:cNvSpPr>
          <p:nvPr>
            <p:ph idx="1"/>
          </p:nvPr>
        </p:nvSpPr>
        <p:spPr>
          <a:xfrm>
            <a:off x="228600" y="1600200"/>
            <a:ext cx="8686800" cy="4114800"/>
          </a:xfrm>
        </p:spPr>
        <p:txBody>
          <a:bodyPr>
            <a:normAutofit/>
          </a:bodyPr>
          <a:lstStyle/>
          <a:p>
            <a:pPr marL="0" indent="0">
              <a:spcBef>
                <a:spcPts val="0"/>
              </a:spcBef>
              <a:spcAft>
                <a:spcPts val="2400"/>
              </a:spcAft>
              <a:buNone/>
            </a:pPr>
            <a:r>
              <a:rPr lang="en-US" sz="3500" b="1" dirty="0"/>
              <a:t>What About Tricare for Life?…</a:t>
            </a:r>
            <a:endParaRPr lang="en-US" b="1" dirty="0"/>
          </a:p>
          <a:p>
            <a:pPr>
              <a:spcBef>
                <a:spcPts val="0"/>
              </a:spcBef>
              <a:spcAft>
                <a:spcPts val="600"/>
              </a:spcAft>
            </a:pPr>
            <a:r>
              <a:rPr lang="en-US" b="1" dirty="0"/>
              <a:t>Nothing happened!—a very good thing</a:t>
            </a:r>
          </a:p>
          <a:p>
            <a:pPr lvl="1">
              <a:spcBef>
                <a:spcPts val="0"/>
              </a:spcBef>
              <a:spcAft>
                <a:spcPts val="1800"/>
              </a:spcAft>
            </a:pPr>
            <a:r>
              <a:rPr lang="en-US" b="1" dirty="0"/>
              <a:t>Only Tricare changes are in “Prime” and “Select”</a:t>
            </a:r>
          </a:p>
          <a:p>
            <a:pPr>
              <a:spcBef>
                <a:spcPts val="0"/>
              </a:spcBef>
              <a:spcAft>
                <a:spcPts val="1800"/>
              </a:spcAft>
            </a:pPr>
            <a:r>
              <a:rPr lang="en-US" b="1" dirty="0"/>
              <a:t>No discussion of Tricare for Life fee</a:t>
            </a:r>
          </a:p>
          <a:p>
            <a:pPr>
              <a:spcBef>
                <a:spcPts val="0"/>
              </a:spcBef>
              <a:spcAft>
                <a:spcPts val="600"/>
              </a:spcAft>
            </a:pPr>
            <a:r>
              <a:rPr lang="en-US" b="1" dirty="0"/>
              <a:t>Nothing is on the horizon—at this point</a:t>
            </a:r>
          </a:p>
          <a:p>
            <a:pPr lvl="1">
              <a:spcBef>
                <a:spcPts val="0"/>
              </a:spcBef>
              <a:spcAft>
                <a:spcPts val="1800"/>
              </a:spcAft>
            </a:pPr>
            <a:r>
              <a:rPr lang="en-US" b="1" dirty="0"/>
              <a:t>We remain vigilant</a:t>
            </a:r>
          </a:p>
        </p:txBody>
      </p:sp>
    </p:spTree>
    <p:extLst>
      <p:ext uri="{BB962C8B-B14F-4D97-AF65-F5344CB8AC3E}">
        <p14:creationId xmlns:p14="http://schemas.microsoft.com/office/powerpoint/2010/main" val="24022837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txBox="1">
            <a:spLocks/>
          </p:cNvSpPr>
          <p:nvPr/>
        </p:nvSpPr>
        <p:spPr>
          <a:xfrm>
            <a:off x="1485900" y="1045363"/>
            <a:ext cx="6172200" cy="474572"/>
          </a:xfrm>
          <a:prstGeom prst="rect">
            <a:avLst/>
          </a:prstGeom>
        </p:spPr>
        <p:txBody>
          <a:bodyPr/>
          <a:lstStyle>
            <a:lvl1pPr algn="ctr" defTabSz="457200" rtl="0" eaLnBrk="1" latinLnBrk="0" hangingPunct="1">
              <a:spcBef>
                <a:spcPct val="0"/>
              </a:spcBef>
              <a:buNone/>
              <a:defRPr sz="4400" b="1" i="0" kern="1200">
                <a:solidFill>
                  <a:srgbClr val="003846"/>
                </a:solidFill>
                <a:latin typeface="Gill Sans"/>
                <a:ea typeface="+mj-ea"/>
                <a:cs typeface="Gill Sans"/>
              </a:defRPr>
            </a:lvl1pPr>
          </a:lstStyle>
          <a:p>
            <a:endParaRPr lang="en-US" sz="3000" dirty="0">
              <a:latin typeface="Lato" panose="020F0502020204030203" pitchFamily="34" charset="0"/>
              <a:ea typeface="Lato" panose="020F0502020204030203" pitchFamily="34" charset="0"/>
              <a:cs typeface="Lato" panose="020F0502020204030203" pitchFamily="34" charset="0"/>
            </a:endParaRPr>
          </a:p>
        </p:txBody>
      </p:sp>
      <p:sp>
        <p:nvSpPr>
          <p:cNvPr id="15" name="Subtitle 2">
            <a:extLst>
              <a:ext uri="{FF2B5EF4-FFF2-40B4-BE49-F238E27FC236}">
                <a16:creationId xmlns:a16="http://schemas.microsoft.com/office/drawing/2014/main" id="{BF87BFCC-49C1-454A-ADC4-C66444604B5D}"/>
              </a:ext>
            </a:extLst>
          </p:cNvPr>
          <p:cNvSpPr txBox="1">
            <a:spLocks/>
          </p:cNvSpPr>
          <p:nvPr/>
        </p:nvSpPr>
        <p:spPr>
          <a:xfrm>
            <a:off x="602902" y="1142208"/>
            <a:ext cx="7898004" cy="478631"/>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en-US" sz="1800" dirty="0">
                <a:latin typeface="Lato" panose="020F0502020204030203" pitchFamily="34" charset="0"/>
                <a:ea typeface="Lato" panose="020F0502020204030203" pitchFamily="34" charset="0"/>
                <a:cs typeface="Lato" panose="020F0502020204030203" pitchFamily="34" charset="0"/>
              </a:rPr>
              <a:t>MOAA operates two charity subsidiaries to help military and veteran families enjoy a quality of life they have earned through their service. </a:t>
            </a:r>
          </a:p>
        </p:txBody>
      </p:sp>
      <p:sp>
        <p:nvSpPr>
          <p:cNvPr id="18" name="Content Placeholder 3">
            <a:extLst>
              <a:ext uri="{FF2B5EF4-FFF2-40B4-BE49-F238E27FC236}">
                <a16:creationId xmlns:a16="http://schemas.microsoft.com/office/drawing/2014/main" id="{2F5CA448-85A3-44A2-9B55-15C394DB4023}"/>
              </a:ext>
            </a:extLst>
          </p:cNvPr>
          <p:cNvSpPr txBox="1">
            <a:spLocks/>
          </p:cNvSpPr>
          <p:nvPr/>
        </p:nvSpPr>
        <p:spPr>
          <a:xfrm>
            <a:off x="570879" y="2648979"/>
            <a:ext cx="3703320" cy="1190001"/>
          </a:xfrm>
          <a:prstGeom prst="rect">
            <a:avLst/>
          </a:prstGeom>
          <a:solidFill>
            <a:schemeClr val="bg1">
              <a:lumMod val="85000"/>
            </a:schemeClr>
          </a:solidFill>
        </p:spPr>
        <p:txBody>
          <a:bodyPr/>
          <a:lstStyle>
            <a:lvl1pPr marL="342900" indent="-342900" algn="l" defTabSz="457200" rtl="0" eaLnBrk="1" latinLnBrk="0" hangingPunct="1">
              <a:spcBef>
                <a:spcPct val="20000"/>
              </a:spcBef>
              <a:buFont typeface="Arial"/>
              <a:buChar char="•"/>
              <a:defRPr sz="3200" kern="1200">
                <a:solidFill>
                  <a:srgbClr val="003846"/>
                </a:solidFill>
                <a:latin typeface="Gill Sans"/>
                <a:ea typeface="+mn-ea"/>
                <a:cs typeface="Gill Sans"/>
              </a:defRPr>
            </a:lvl1pPr>
            <a:lvl2pPr marL="742950" indent="-285750" algn="l" defTabSz="457200" rtl="0" eaLnBrk="1" latinLnBrk="0" hangingPunct="1">
              <a:spcBef>
                <a:spcPct val="20000"/>
              </a:spcBef>
              <a:buFont typeface="Arial"/>
              <a:buChar char="–"/>
              <a:defRPr sz="2800" kern="1200">
                <a:solidFill>
                  <a:srgbClr val="003846"/>
                </a:solidFill>
                <a:latin typeface="Gill Sans"/>
                <a:ea typeface="+mn-ea"/>
                <a:cs typeface="Gill Sans"/>
              </a:defRPr>
            </a:lvl2pPr>
            <a:lvl3pPr marL="1143000" indent="-228600" algn="l" defTabSz="457200" rtl="0" eaLnBrk="1" latinLnBrk="0" hangingPunct="1">
              <a:spcBef>
                <a:spcPct val="20000"/>
              </a:spcBef>
              <a:buFont typeface="Arial"/>
              <a:buChar char="•"/>
              <a:defRPr sz="2400" kern="1200">
                <a:solidFill>
                  <a:srgbClr val="003846"/>
                </a:solidFill>
                <a:latin typeface="Gill Sans"/>
                <a:ea typeface="+mn-ea"/>
                <a:cs typeface="Gill Sans"/>
              </a:defRPr>
            </a:lvl3pPr>
            <a:lvl4pPr marL="1600200" indent="-228600" algn="l" defTabSz="457200" rtl="0" eaLnBrk="1" latinLnBrk="0" hangingPunct="1">
              <a:spcBef>
                <a:spcPct val="20000"/>
              </a:spcBef>
              <a:buFont typeface="Arial"/>
              <a:buChar char="–"/>
              <a:defRPr sz="2000" kern="1200">
                <a:solidFill>
                  <a:srgbClr val="003846"/>
                </a:solidFill>
                <a:latin typeface="Gill Sans"/>
                <a:ea typeface="+mn-ea"/>
                <a:cs typeface="Gill Sans"/>
              </a:defRPr>
            </a:lvl4pPr>
            <a:lvl5pPr marL="2057400" indent="-228600" algn="l" defTabSz="457200" rtl="0" eaLnBrk="1" latinLnBrk="0" hangingPunct="1">
              <a:spcBef>
                <a:spcPct val="20000"/>
              </a:spcBef>
              <a:buFont typeface="Arial"/>
              <a:buChar char="»"/>
              <a:defRPr sz="2000" kern="1200">
                <a:solidFill>
                  <a:srgbClr val="003846"/>
                </a:solidFill>
                <a:latin typeface="Gill Sans"/>
                <a:ea typeface="+mn-ea"/>
                <a:cs typeface="Gill San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Font typeface="Wingdings" panose="05000000000000000000" pitchFamily="2" charset="2"/>
              <a:buChar char="ü"/>
            </a:pPr>
            <a:r>
              <a:rPr lang="en-US" sz="1350" dirty="0">
                <a:latin typeface="Lato" panose="020F0502020204030203" pitchFamily="34" charset="0"/>
                <a:ea typeface="Lato" panose="020F0502020204030203" pitchFamily="34" charset="0"/>
                <a:cs typeface="Lato" panose="020F0502020204030203" pitchFamily="34" charset="0"/>
              </a:rPr>
              <a:t>Career Transition</a:t>
            </a:r>
          </a:p>
          <a:p>
            <a:pPr>
              <a:buFont typeface="Wingdings" panose="05000000000000000000" pitchFamily="2" charset="2"/>
              <a:buChar char="ü"/>
            </a:pPr>
            <a:r>
              <a:rPr lang="en-US" sz="1350" dirty="0">
                <a:latin typeface="Lato" panose="020F0502020204030203" pitchFamily="34" charset="0"/>
                <a:ea typeface="Lato" panose="020F0502020204030203" pitchFamily="34" charset="0"/>
                <a:cs typeface="Lato" panose="020F0502020204030203" pitchFamily="34" charset="0"/>
              </a:rPr>
              <a:t>Military Spouse Professional Development</a:t>
            </a:r>
          </a:p>
          <a:p>
            <a:pPr>
              <a:buFont typeface="Wingdings" panose="05000000000000000000" pitchFamily="2" charset="2"/>
              <a:buChar char="ü"/>
            </a:pPr>
            <a:r>
              <a:rPr lang="en-US" sz="1350" dirty="0">
                <a:latin typeface="Lato" panose="020F0502020204030203" pitchFamily="34" charset="0"/>
                <a:ea typeface="Lato" panose="020F0502020204030203" pitchFamily="34" charset="0"/>
                <a:cs typeface="Lato" panose="020F0502020204030203" pitchFamily="34" charset="0"/>
              </a:rPr>
              <a:t>Professional Education Outreach</a:t>
            </a:r>
          </a:p>
          <a:p>
            <a:pPr>
              <a:buFont typeface="Wingdings" panose="05000000000000000000" pitchFamily="2" charset="2"/>
              <a:buChar char="ü"/>
            </a:pPr>
            <a:r>
              <a:rPr lang="en-US" sz="1350" dirty="0">
                <a:latin typeface="Lato" panose="020F0502020204030203" pitchFamily="34" charset="0"/>
                <a:ea typeface="Lato" panose="020F0502020204030203" pitchFamily="34" charset="0"/>
                <a:cs typeface="Lato" panose="020F0502020204030203" pitchFamily="34" charset="0"/>
              </a:rPr>
              <a:t>Community Outreach &amp; Emergency Relief</a:t>
            </a:r>
          </a:p>
        </p:txBody>
      </p:sp>
      <p:pic>
        <p:nvPicPr>
          <p:cNvPr id="24" name="Picture 23" descr="F:\Shared Folders\Shared\_M&amp;M\Marketing\MOAA Logos\MOAA logos with ®\OUTPUT FOR PRINT\TIF\CMYK\MOAA_Scholarship Fund_CMYK®.tif">
            <a:extLst>
              <a:ext uri="{FF2B5EF4-FFF2-40B4-BE49-F238E27FC236}">
                <a16:creationId xmlns:a16="http://schemas.microsoft.com/office/drawing/2014/main" id="{FFEF5742-9899-4487-A365-E804C09EF112}"/>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14406" y="2010660"/>
            <a:ext cx="1458697" cy="551847"/>
          </a:xfrm>
          <a:prstGeom prst="rect">
            <a:avLst/>
          </a:prstGeom>
          <a:noFill/>
          <a:ln>
            <a:noFill/>
          </a:ln>
        </p:spPr>
      </p:pic>
      <p:sp>
        <p:nvSpPr>
          <p:cNvPr id="27" name="Content Placeholder 3">
            <a:extLst>
              <a:ext uri="{FF2B5EF4-FFF2-40B4-BE49-F238E27FC236}">
                <a16:creationId xmlns:a16="http://schemas.microsoft.com/office/drawing/2014/main" id="{4BCC8761-6EE0-4DF6-BABB-41D1A85CB6EA}"/>
              </a:ext>
            </a:extLst>
          </p:cNvPr>
          <p:cNvSpPr txBox="1">
            <a:spLocks/>
          </p:cNvSpPr>
          <p:nvPr/>
        </p:nvSpPr>
        <p:spPr>
          <a:xfrm>
            <a:off x="4869801" y="2627713"/>
            <a:ext cx="3703320" cy="1190001"/>
          </a:xfrm>
          <a:prstGeom prst="rect">
            <a:avLst/>
          </a:prstGeom>
          <a:solidFill>
            <a:schemeClr val="bg1">
              <a:lumMod val="85000"/>
            </a:schemeClr>
          </a:solidFill>
        </p:spPr>
        <p:txBody>
          <a:bodyPr/>
          <a:lstStyle>
            <a:lvl1pPr marL="342900" indent="-342900" algn="l" defTabSz="457200" rtl="0" eaLnBrk="1" latinLnBrk="0" hangingPunct="1">
              <a:spcBef>
                <a:spcPct val="20000"/>
              </a:spcBef>
              <a:buFont typeface="Arial"/>
              <a:buChar char="•"/>
              <a:defRPr sz="3200" kern="1200">
                <a:solidFill>
                  <a:srgbClr val="003846"/>
                </a:solidFill>
                <a:latin typeface="Gill Sans"/>
                <a:ea typeface="+mn-ea"/>
                <a:cs typeface="Gill Sans"/>
              </a:defRPr>
            </a:lvl1pPr>
            <a:lvl2pPr marL="742950" indent="-285750" algn="l" defTabSz="457200" rtl="0" eaLnBrk="1" latinLnBrk="0" hangingPunct="1">
              <a:spcBef>
                <a:spcPct val="20000"/>
              </a:spcBef>
              <a:buFont typeface="Arial"/>
              <a:buChar char="–"/>
              <a:defRPr sz="2800" kern="1200">
                <a:solidFill>
                  <a:srgbClr val="003846"/>
                </a:solidFill>
                <a:latin typeface="Gill Sans"/>
                <a:ea typeface="+mn-ea"/>
                <a:cs typeface="Gill Sans"/>
              </a:defRPr>
            </a:lvl2pPr>
            <a:lvl3pPr marL="1143000" indent="-228600" algn="l" defTabSz="457200" rtl="0" eaLnBrk="1" latinLnBrk="0" hangingPunct="1">
              <a:spcBef>
                <a:spcPct val="20000"/>
              </a:spcBef>
              <a:buFont typeface="Arial"/>
              <a:buChar char="•"/>
              <a:defRPr sz="2400" kern="1200">
                <a:solidFill>
                  <a:srgbClr val="003846"/>
                </a:solidFill>
                <a:latin typeface="Gill Sans"/>
                <a:ea typeface="+mn-ea"/>
                <a:cs typeface="Gill Sans"/>
              </a:defRPr>
            </a:lvl3pPr>
            <a:lvl4pPr marL="1600200" indent="-228600" algn="l" defTabSz="457200" rtl="0" eaLnBrk="1" latinLnBrk="0" hangingPunct="1">
              <a:spcBef>
                <a:spcPct val="20000"/>
              </a:spcBef>
              <a:buFont typeface="Arial"/>
              <a:buChar char="–"/>
              <a:defRPr sz="2000" kern="1200">
                <a:solidFill>
                  <a:srgbClr val="003846"/>
                </a:solidFill>
                <a:latin typeface="Gill Sans"/>
                <a:ea typeface="+mn-ea"/>
                <a:cs typeface="Gill Sans"/>
              </a:defRPr>
            </a:lvl4pPr>
            <a:lvl5pPr marL="2057400" indent="-228600" algn="l" defTabSz="457200" rtl="0" eaLnBrk="1" latinLnBrk="0" hangingPunct="1">
              <a:spcBef>
                <a:spcPct val="20000"/>
              </a:spcBef>
              <a:buFont typeface="Arial"/>
              <a:buChar char="»"/>
              <a:defRPr sz="2000" kern="1200">
                <a:solidFill>
                  <a:srgbClr val="003846"/>
                </a:solidFill>
                <a:latin typeface="Gill Sans"/>
                <a:ea typeface="+mn-ea"/>
                <a:cs typeface="Gill San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Font typeface="Wingdings" panose="05000000000000000000" pitchFamily="2" charset="2"/>
              <a:buChar char="§"/>
            </a:pPr>
            <a:r>
              <a:rPr lang="en-US" sz="1350" dirty="0">
                <a:latin typeface="Lato" panose="020F0502020204030203" pitchFamily="34" charset="0"/>
                <a:ea typeface="Lato" panose="020F0502020204030203" pitchFamily="34" charset="0"/>
                <a:cs typeface="Lato" panose="020F0502020204030203" pitchFamily="34" charset="0"/>
              </a:rPr>
              <a:t>100% of your donation goes to a student </a:t>
            </a:r>
          </a:p>
          <a:p>
            <a:pPr>
              <a:buFont typeface="Wingdings" panose="05000000000000000000" pitchFamily="2" charset="2"/>
              <a:buChar char="§"/>
            </a:pPr>
            <a:r>
              <a:rPr lang="en-US" sz="1350" dirty="0">
                <a:latin typeface="Lato" panose="020F0502020204030203" pitchFamily="34" charset="0"/>
                <a:ea typeface="Lato" panose="020F0502020204030203" pitchFamily="34" charset="0"/>
                <a:cs typeface="Lato" panose="020F0502020204030203" pitchFamily="34" charset="0"/>
              </a:rPr>
              <a:t>$160M to 16,000 students</a:t>
            </a:r>
          </a:p>
          <a:p>
            <a:pPr>
              <a:buFont typeface="Wingdings" panose="05000000000000000000" pitchFamily="2" charset="2"/>
              <a:buChar char="§"/>
            </a:pPr>
            <a:r>
              <a:rPr lang="en-US" sz="1350" dirty="0">
                <a:latin typeface="Lato" panose="020F0502020204030203" pitchFamily="34" charset="0"/>
                <a:ea typeface="Lato" panose="020F0502020204030203" pitchFamily="34" charset="0"/>
                <a:cs typeface="Lato" panose="020F0502020204030203" pitchFamily="34" charset="0"/>
              </a:rPr>
              <a:t>2021-2022: 1,100+ students awarded $8M</a:t>
            </a:r>
          </a:p>
        </p:txBody>
      </p:sp>
      <p:sp>
        <p:nvSpPr>
          <p:cNvPr id="29" name="Subtitle 2">
            <a:extLst>
              <a:ext uri="{FF2B5EF4-FFF2-40B4-BE49-F238E27FC236}">
                <a16:creationId xmlns:a16="http://schemas.microsoft.com/office/drawing/2014/main" id="{E8C4900A-6039-4708-A283-2A05CFB52758}"/>
              </a:ext>
            </a:extLst>
          </p:cNvPr>
          <p:cNvSpPr txBox="1">
            <a:spLocks/>
          </p:cNvSpPr>
          <p:nvPr/>
        </p:nvSpPr>
        <p:spPr>
          <a:xfrm>
            <a:off x="2097225" y="5815864"/>
            <a:ext cx="4947279" cy="202234"/>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altLang="en-US" sz="1800" b="1" dirty="0">
                <a:solidFill>
                  <a:srgbClr val="C00000"/>
                </a:solidFill>
                <a:latin typeface="Lato" panose="020F0502020204030203" pitchFamily="34" charset="0"/>
                <a:ea typeface="Lato" panose="020F0502020204030203" pitchFamily="34" charset="0"/>
                <a:cs typeface="Lato" panose="020F0502020204030203" pitchFamily="34" charset="0"/>
              </a:rPr>
              <a:t>To learn more and to join the efforts, visit www.moaa.org/donate</a:t>
            </a:r>
          </a:p>
        </p:txBody>
      </p:sp>
      <p:sp>
        <p:nvSpPr>
          <p:cNvPr id="30" name="Content Placeholder 3">
            <a:extLst>
              <a:ext uri="{FF2B5EF4-FFF2-40B4-BE49-F238E27FC236}">
                <a16:creationId xmlns:a16="http://schemas.microsoft.com/office/drawing/2014/main" id="{5BA9F5E3-F867-4924-B2A4-3124B71D2F70}"/>
              </a:ext>
            </a:extLst>
          </p:cNvPr>
          <p:cNvSpPr txBox="1">
            <a:spLocks/>
          </p:cNvSpPr>
          <p:nvPr/>
        </p:nvSpPr>
        <p:spPr>
          <a:xfrm>
            <a:off x="570879" y="3997795"/>
            <a:ext cx="2331720" cy="1314450"/>
          </a:xfrm>
          <a:prstGeom prst="rect">
            <a:avLst/>
          </a:prstGeom>
          <a:solidFill>
            <a:schemeClr val="tx2">
              <a:lumMod val="75000"/>
            </a:schemeClr>
          </a:solidFill>
        </p:spPr>
        <p:txBody>
          <a:bodyPr/>
          <a:lstStyle>
            <a:lvl1pPr marL="342900" indent="-342900" algn="l" defTabSz="457200" rtl="0" eaLnBrk="1" latinLnBrk="0" hangingPunct="1">
              <a:spcBef>
                <a:spcPct val="20000"/>
              </a:spcBef>
              <a:buFont typeface="Arial"/>
              <a:buChar char="•"/>
              <a:defRPr sz="3200" kern="1200">
                <a:solidFill>
                  <a:srgbClr val="003846"/>
                </a:solidFill>
                <a:latin typeface="Gill Sans"/>
                <a:ea typeface="+mn-ea"/>
                <a:cs typeface="Gill Sans"/>
              </a:defRPr>
            </a:lvl1pPr>
            <a:lvl2pPr marL="742950" indent="-285750" algn="l" defTabSz="457200" rtl="0" eaLnBrk="1" latinLnBrk="0" hangingPunct="1">
              <a:spcBef>
                <a:spcPct val="20000"/>
              </a:spcBef>
              <a:buFont typeface="Arial"/>
              <a:buChar char="–"/>
              <a:defRPr sz="2800" kern="1200">
                <a:solidFill>
                  <a:srgbClr val="003846"/>
                </a:solidFill>
                <a:latin typeface="Gill Sans"/>
                <a:ea typeface="+mn-ea"/>
                <a:cs typeface="Gill Sans"/>
              </a:defRPr>
            </a:lvl2pPr>
            <a:lvl3pPr marL="1143000" indent="-228600" algn="l" defTabSz="457200" rtl="0" eaLnBrk="1" latinLnBrk="0" hangingPunct="1">
              <a:spcBef>
                <a:spcPct val="20000"/>
              </a:spcBef>
              <a:buFont typeface="Arial"/>
              <a:buChar char="•"/>
              <a:defRPr sz="2400" kern="1200">
                <a:solidFill>
                  <a:srgbClr val="003846"/>
                </a:solidFill>
                <a:latin typeface="Gill Sans"/>
                <a:ea typeface="+mn-ea"/>
                <a:cs typeface="Gill Sans"/>
              </a:defRPr>
            </a:lvl3pPr>
            <a:lvl4pPr marL="1600200" indent="-228600" algn="l" defTabSz="457200" rtl="0" eaLnBrk="1" latinLnBrk="0" hangingPunct="1">
              <a:spcBef>
                <a:spcPct val="20000"/>
              </a:spcBef>
              <a:buFont typeface="Arial"/>
              <a:buChar char="–"/>
              <a:defRPr sz="2000" kern="1200">
                <a:solidFill>
                  <a:srgbClr val="003846"/>
                </a:solidFill>
                <a:latin typeface="Gill Sans"/>
                <a:ea typeface="+mn-ea"/>
                <a:cs typeface="Gill Sans"/>
              </a:defRPr>
            </a:lvl4pPr>
            <a:lvl5pPr marL="2057400" indent="-228600" algn="l" defTabSz="457200" rtl="0" eaLnBrk="1" latinLnBrk="0" hangingPunct="1">
              <a:spcBef>
                <a:spcPct val="20000"/>
              </a:spcBef>
              <a:buFont typeface="Arial"/>
              <a:buChar char="»"/>
              <a:defRPr sz="2000" kern="1200">
                <a:solidFill>
                  <a:srgbClr val="003846"/>
                </a:solidFill>
                <a:latin typeface="Gill Sans"/>
                <a:ea typeface="+mn-ea"/>
                <a:cs typeface="Gill San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600" dirty="0">
                <a:solidFill>
                  <a:schemeClr val="bg1"/>
                </a:solidFill>
                <a:latin typeface="Lato" panose="020F0502020204030203" pitchFamily="34" charset="0"/>
                <a:ea typeface="Lato" panose="020F0502020204030203" pitchFamily="34" charset="0"/>
                <a:cs typeface="Lato" panose="020F0502020204030203" pitchFamily="34" charset="0"/>
              </a:rPr>
              <a:t>Active duty</a:t>
            </a:r>
          </a:p>
          <a:p>
            <a:r>
              <a:rPr lang="en-US" sz="1600" dirty="0">
                <a:solidFill>
                  <a:schemeClr val="bg1"/>
                </a:solidFill>
                <a:latin typeface="Lato" panose="020F0502020204030203" pitchFamily="34" charset="0"/>
                <a:ea typeface="Lato" panose="020F0502020204030203" pitchFamily="34" charset="0"/>
                <a:cs typeface="Lato" panose="020F0502020204030203" pitchFamily="34" charset="0"/>
              </a:rPr>
              <a:t>Reserve &amp; </a:t>
            </a:r>
            <a:br>
              <a:rPr lang="en-US" sz="1600" dirty="0">
                <a:solidFill>
                  <a:schemeClr val="bg1"/>
                </a:solidFill>
                <a:latin typeface="Lato" panose="020F0502020204030203" pitchFamily="34" charset="0"/>
                <a:ea typeface="Lato" panose="020F0502020204030203" pitchFamily="34" charset="0"/>
                <a:cs typeface="Lato" panose="020F0502020204030203" pitchFamily="34" charset="0"/>
              </a:rPr>
            </a:br>
            <a:r>
              <a:rPr lang="en-US" sz="1600" dirty="0">
                <a:solidFill>
                  <a:schemeClr val="bg1"/>
                </a:solidFill>
                <a:latin typeface="Lato" panose="020F0502020204030203" pitchFamily="34" charset="0"/>
                <a:ea typeface="Lato" panose="020F0502020204030203" pitchFamily="34" charset="0"/>
                <a:cs typeface="Lato" panose="020F0502020204030203" pitchFamily="34" charset="0"/>
              </a:rPr>
              <a:t>National Guard</a:t>
            </a:r>
          </a:p>
          <a:p>
            <a:r>
              <a:rPr lang="en-US" sz="1600" dirty="0">
                <a:solidFill>
                  <a:schemeClr val="bg1"/>
                </a:solidFill>
                <a:latin typeface="Lato" panose="020F0502020204030203" pitchFamily="34" charset="0"/>
                <a:ea typeface="Lato" panose="020F0502020204030203" pitchFamily="34" charset="0"/>
                <a:cs typeface="Lato" panose="020F0502020204030203" pitchFamily="34" charset="0"/>
              </a:rPr>
              <a:t>Retirees</a:t>
            </a:r>
          </a:p>
        </p:txBody>
      </p:sp>
      <p:sp>
        <p:nvSpPr>
          <p:cNvPr id="31" name="Content Placeholder 3">
            <a:extLst>
              <a:ext uri="{FF2B5EF4-FFF2-40B4-BE49-F238E27FC236}">
                <a16:creationId xmlns:a16="http://schemas.microsoft.com/office/drawing/2014/main" id="{8D59304A-36B7-4BDD-8A10-99FDCCE46DA6}"/>
              </a:ext>
            </a:extLst>
          </p:cNvPr>
          <p:cNvSpPr txBox="1">
            <a:spLocks/>
          </p:cNvSpPr>
          <p:nvPr/>
        </p:nvSpPr>
        <p:spPr>
          <a:xfrm>
            <a:off x="6241401" y="3981079"/>
            <a:ext cx="2331720" cy="1364822"/>
          </a:xfrm>
          <a:prstGeom prst="rect">
            <a:avLst/>
          </a:prstGeom>
          <a:solidFill>
            <a:schemeClr val="tx2">
              <a:lumMod val="75000"/>
            </a:schemeClr>
          </a:solidFill>
        </p:spPr>
        <p:txBody>
          <a:bodyPr/>
          <a:lstStyle>
            <a:lvl1pPr marL="342900" indent="-342900" algn="l" defTabSz="457200" rtl="0" eaLnBrk="1" latinLnBrk="0" hangingPunct="1">
              <a:spcBef>
                <a:spcPct val="20000"/>
              </a:spcBef>
              <a:buFont typeface="Arial"/>
              <a:buChar char="•"/>
              <a:defRPr sz="3200" kern="1200">
                <a:solidFill>
                  <a:srgbClr val="003846"/>
                </a:solidFill>
                <a:latin typeface="Gill Sans"/>
                <a:ea typeface="+mn-ea"/>
                <a:cs typeface="Gill Sans"/>
              </a:defRPr>
            </a:lvl1pPr>
            <a:lvl2pPr marL="742950" indent="-285750" algn="l" defTabSz="457200" rtl="0" eaLnBrk="1" latinLnBrk="0" hangingPunct="1">
              <a:spcBef>
                <a:spcPct val="20000"/>
              </a:spcBef>
              <a:buFont typeface="Arial"/>
              <a:buChar char="–"/>
              <a:defRPr sz="2800" kern="1200">
                <a:solidFill>
                  <a:srgbClr val="003846"/>
                </a:solidFill>
                <a:latin typeface="Gill Sans"/>
                <a:ea typeface="+mn-ea"/>
                <a:cs typeface="Gill Sans"/>
              </a:defRPr>
            </a:lvl2pPr>
            <a:lvl3pPr marL="1143000" indent="-228600" algn="l" defTabSz="457200" rtl="0" eaLnBrk="1" latinLnBrk="0" hangingPunct="1">
              <a:spcBef>
                <a:spcPct val="20000"/>
              </a:spcBef>
              <a:buFont typeface="Arial"/>
              <a:buChar char="•"/>
              <a:defRPr sz="2400" kern="1200">
                <a:solidFill>
                  <a:srgbClr val="003846"/>
                </a:solidFill>
                <a:latin typeface="Gill Sans"/>
                <a:ea typeface="+mn-ea"/>
                <a:cs typeface="Gill Sans"/>
              </a:defRPr>
            </a:lvl3pPr>
            <a:lvl4pPr marL="1600200" indent="-228600" algn="l" defTabSz="457200" rtl="0" eaLnBrk="1" latinLnBrk="0" hangingPunct="1">
              <a:spcBef>
                <a:spcPct val="20000"/>
              </a:spcBef>
              <a:buFont typeface="Arial"/>
              <a:buChar char="–"/>
              <a:defRPr sz="2000" kern="1200">
                <a:solidFill>
                  <a:srgbClr val="003846"/>
                </a:solidFill>
                <a:latin typeface="Gill Sans"/>
                <a:ea typeface="+mn-ea"/>
                <a:cs typeface="Gill Sans"/>
              </a:defRPr>
            </a:lvl4pPr>
            <a:lvl5pPr marL="2057400" indent="-228600" algn="l" defTabSz="457200" rtl="0" eaLnBrk="1" latinLnBrk="0" hangingPunct="1">
              <a:spcBef>
                <a:spcPct val="20000"/>
              </a:spcBef>
              <a:buFont typeface="Arial"/>
              <a:buChar char="»"/>
              <a:defRPr sz="2000" kern="1200">
                <a:solidFill>
                  <a:srgbClr val="003846"/>
                </a:solidFill>
                <a:latin typeface="Gill Sans"/>
                <a:ea typeface="+mn-ea"/>
                <a:cs typeface="Gill San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600" dirty="0">
                <a:solidFill>
                  <a:schemeClr val="bg1"/>
                </a:solidFill>
                <a:latin typeface="Lato" panose="020F0502020204030203" pitchFamily="34" charset="0"/>
                <a:ea typeface="Lato" panose="020F0502020204030203" pitchFamily="34" charset="0"/>
                <a:cs typeface="Lato" panose="020F0502020204030203" pitchFamily="34" charset="0"/>
              </a:rPr>
              <a:t>Veterans</a:t>
            </a:r>
          </a:p>
          <a:p>
            <a:r>
              <a:rPr lang="en-US" sz="1600" dirty="0">
                <a:solidFill>
                  <a:schemeClr val="bg1"/>
                </a:solidFill>
                <a:latin typeface="Lato" panose="020F0502020204030203" pitchFamily="34" charset="0"/>
                <a:ea typeface="Lato" panose="020F0502020204030203" pitchFamily="34" charset="0"/>
                <a:cs typeface="Lato" panose="020F0502020204030203" pitchFamily="34" charset="0"/>
              </a:rPr>
              <a:t>Military Spouses &amp; Families</a:t>
            </a:r>
          </a:p>
          <a:p>
            <a:r>
              <a:rPr lang="en-US" sz="1600" dirty="0">
                <a:solidFill>
                  <a:schemeClr val="bg1"/>
                </a:solidFill>
                <a:latin typeface="Lato" panose="020F0502020204030203" pitchFamily="34" charset="0"/>
                <a:ea typeface="Lato" panose="020F0502020204030203" pitchFamily="34" charset="0"/>
                <a:cs typeface="Lato" panose="020F0502020204030203" pitchFamily="34" charset="0"/>
              </a:rPr>
              <a:t>Extended Military Community</a:t>
            </a:r>
          </a:p>
        </p:txBody>
      </p:sp>
      <p:pic>
        <p:nvPicPr>
          <p:cNvPr id="13" name="Picture 4">
            <a:extLst>
              <a:ext uri="{FF2B5EF4-FFF2-40B4-BE49-F238E27FC236}">
                <a16:creationId xmlns:a16="http://schemas.microsoft.com/office/drawing/2014/main" id="{F1F8A253-881D-4205-9A70-416C436BC3F8}"/>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94412" y="1989397"/>
            <a:ext cx="1647200" cy="5518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itle 1">
            <a:extLst>
              <a:ext uri="{FF2B5EF4-FFF2-40B4-BE49-F238E27FC236}">
                <a16:creationId xmlns:a16="http://schemas.microsoft.com/office/drawing/2014/main" id="{205773E1-1666-4EE7-AB82-76DE464305DF}"/>
              </a:ext>
            </a:extLst>
          </p:cNvPr>
          <p:cNvSpPr txBox="1">
            <a:spLocks/>
          </p:cNvSpPr>
          <p:nvPr/>
        </p:nvSpPr>
        <p:spPr>
          <a:xfrm>
            <a:off x="0" y="249290"/>
            <a:ext cx="9144000" cy="560897"/>
          </a:xfrm>
          <a:prstGeom prst="rect">
            <a:avLst/>
          </a:prstGeom>
        </p:spPr>
        <p:txBody>
          <a:bodyPr/>
          <a:lstStyle>
            <a:lvl1pPr algn="ctr" defTabSz="457200" rtl="0" eaLnBrk="1" latinLnBrk="0" hangingPunct="1">
              <a:spcBef>
                <a:spcPct val="0"/>
              </a:spcBef>
              <a:buNone/>
              <a:defRPr sz="4400" b="1" i="0" kern="1200">
                <a:solidFill>
                  <a:srgbClr val="003846"/>
                </a:solidFill>
                <a:latin typeface="Gill Sans"/>
                <a:ea typeface="+mj-ea"/>
                <a:cs typeface="Gill Sans"/>
              </a:defRPr>
            </a:lvl1pPr>
          </a:lstStyle>
          <a:p>
            <a:r>
              <a:rPr lang="en-US" sz="4000" dirty="0">
                <a:latin typeface="Lato" panose="020F0502020204030203" pitchFamily="34" charset="0"/>
                <a:ea typeface="Lato" panose="020F0502020204030203" pitchFamily="34" charset="0"/>
                <a:cs typeface="Lato" panose="020F0502020204030203" pitchFamily="34" charset="0"/>
              </a:rPr>
              <a:t>Never Stop Serving</a:t>
            </a:r>
          </a:p>
        </p:txBody>
      </p:sp>
      <p:pic>
        <p:nvPicPr>
          <p:cNvPr id="1026" name="Picture 2">
            <a:extLst>
              <a:ext uri="{FF2B5EF4-FFF2-40B4-BE49-F238E27FC236}">
                <a16:creationId xmlns:a16="http://schemas.microsoft.com/office/drawing/2014/main" id="{A389DA9A-A230-5775-C1FD-B3106BD6205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88329" y="3997794"/>
            <a:ext cx="2809875" cy="17171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151683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60CDC5DD-E2D8-43BE-A9E1-EAC6C936D51F}"/>
              </a:ext>
            </a:extLst>
          </p:cNvPr>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40000" rotWithShape="0">
                    <a:srgbClr val="000000"/>
                  </a:outerShdw>
                </a:effectLst>
              </a14:hiddenEffects>
            </a:ext>
          </a:ex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52400" y="-152400"/>
            <a:ext cx="8839200" cy="1341438"/>
          </a:xfrm>
        </p:spPr>
        <p:txBody>
          <a:bodyPr>
            <a:normAutofit/>
          </a:bodyPr>
          <a:lstStyle/>
          <a:p>
            <a:r>
              <a:rPr lang="en-US" sz="4000" dirty="0"/>
              <a:t>Pharmacy Increases</a:t>
            </a:r>
            <a:br>
              <a:rPr lang="en-US" sz="4000" dirty="0"/>
            </a:br>
            <a:r>
              <a:rPr lang="en-US" sz="3200" dirty="0"/>
              <a:t>Phased Increases Over 10 Years</a:t>
            </a:r>
            <a:endParaRPr lang="en-US" sz="4000" dirty="0"/>
          </a:p>
        </p:txBody>
      </p:sp>
      <p:graphicFrame>
        <p:nvGraphicFramePr>
          <p:cNvPr id="5" name="Content Placeholder 3">
            <a:extLst>
              <a:ext uri="{FF2B5EF4-FFF2-40B4-BE49-F238E27FC236}">
                <a16:creationId xmlns:a16="http://schemas.microsoft.com/office/drawing/2014/main" id="{60FF61A3-BEA4-4624-B46B-24145E30F1F7}"/>
              </a:ext>
            </a:extLst>
          </p:cNvPr>
          <p:cNvGraphicFramePr>
            <a:graphicFrameLocks noGrp="1"/>
          </p:cNvGraphicFramePr>
          <p:nvPr>
            <p:ph idx="1"/>
          </p:nvPr>
        </p:nvGraphicFramePr>
        <p:xfrm>
          <a:off x="228600" y="1135732"/>
          <a:ext cx="8763000" cy="4807868"/>
        </p:xfrm>
        <a:graphic>
          <a:graphicData uri="http://schemas.openxmlformats.org/drawingml/2006/table">
            <a:tbl>
              <a:tblPr firstRow="1" bandRow="1">
                <a:tableStyleId>{5C22544A-7EE6-4342-B048-85BDC9FD1C3A}</a:tableStyleId>
              </a:tblPr>
              <a:tblGrid>
                <a:gridCol w="3352800">
                  <a:extLst>
                    <a:ext uri="{9D8B030D-6E8A-4147-A177-3AD203B41FA5}">
                      <a16:colId xmlns:a16="http://schemas.microsoft.com/office/drawing/2014/main" val="2368575473"/>
                    </a:ext>
                  </a:extLst>
                </a:gridCol>
                <a:gridCol w="1644184">
                  <a:extLst>
                    <a:ext uri="{9D8B030D-6E8A-4147-A177-3AD203B41FA5}">
                      <a16:colId xmlns:a16="http://schemas.microsoft.com/office/drawing/2014/main" val="2488616257"/>
                    </a:ext>
                  </a:extLst>
                </a:gridCol>
                <a:gridCol w="1279716">
                  <a:extLst>
                    <a:ext uri="{9D8B030D-6E8A-4147-A177-3AD203B41FA5}">
                      <a16:colId xmlns:a16="http://schemas.microsoft.com/office/drawing/2014/main" val="1967883863"/>
                    </a:ext>
                  </a:extLst>
                </a:gridCol>
                <a:gridCol w="1243150">
                  <a:extLst>
                    <a:ext uri="{9D8B030D-6E8A-4147-A177-3AD203B41FA5}">
                      <a16:colId xmlns:a16="http://schemas.microsoft.com/office/drawing/2014/main" val="838707492"/>
                    </a:ext>
                  </a:extLst>
                </a:gridCol>
                <a:gridCol w="1243150">
                  <a:extLst>
                    <a:ext uri="{9D8B030D-6E8A-4147-A177-3AD203B41FA5}">
                      <a16:colId xmlns:a16="http://schemas.microsoft.com/office/drawing/2014/main" val="4028326493"/>
                    </a:ext>
                  </a:extLst>
                </a:gridCol>
              </a:tblGrid>
              <a:tr h="1070772">
                <a:tc>
                  <a:txBody>
                    <a:bodyPr/>
                    <a:lstStyle/>
                    <a:p>
                      <a:endParaRPr lang="en-US" sz="2200" b="1" dirty="0">
                        <a:solidFill>
                          <a:schemeClr val="bg1"/>
                        </a:solidFill>
                      </a:endParaRPr>
                    </a:p>
                  </a:txBody>
                  <a:tcPr marL="68580" marR="68580" marT="34290" marB="34290">
                    <a:solidFill>
                      <a:srgbClr val="002060"/>
                    </a:solidFill>
                  </a:tcPr>
                </a:tc>
                <a:tc>
                  <a:txBody>
                    <a:bodyPr/>
                    <a:lstStyle/>
                    <a:p>
                      <a:pPr algn="ctr"/>
                      <a:endParaRPr lang="en-US" sz="2200" b="1" dirty="0">
                        <a:solidFill>
                          <a:schemeClr val="bg1"/>
                        </a:solidFill>
                      </a:endParaRPr>
                    </a:p>
                    <a:p>
                      <a:pPr algn="ctr"/>
                      <a:r>
                        <a:rPr lang="en-US" sz="2200" b="1" dirty="0">
                          <a:solidFill>
                            <a:schemeClr val="bg1"/>
                          </a:solidFill>
                        </a:rPr>
                        <a:t>2020/1</a:t>
                      </a:r>
                    </a:p>
                    <a:p>
                      <a:pPr algn="ctr"/>
                      <a:r>
                        <a:rPr lang="en-US" sz="2200" b="1" dirty="0">
                          <a:solidFill>
                            <a:schemeClr val="bg1"/>
                          </a:solidFill>
                        </a:rPr>
                        <a:t> Rate</a:t>
                      </a:r>
                    </a:p>
                  </a:txBody>
                  <a:tcPr marL="68580" marR="68580" marT="34290" marB="34290">
                    <a:solidFill>
                      <a:srgbClr val="002060"/>
                    </a:solidFill>
                  </a:tcPr>
                </a:tc>
                <a:tc>
                  <a:txBody>
                    <a:bodyPr/>
                    <a:lstStyle/>
                    <a:p>
                      <a:pPr algn="ctr"/>
                      <a:r>
                        <a:rPr lang="en-US" sz="2200" b="1" dirty="0">
                          <a:solidFill>
                            <a:schemeClr val="bg1"/>
                          </a:solidFill>
                        </a:rPr>
                        <a:t>CY 2022</a:t>
                      </a:r>
                    </a:p>
                    <a:p>
                      <a:pPr algn="ctr"/>
                      <a:r>
                        <a:rPr lang="en-US" sz="2200" b="1" dirty="0">
                          <a:solidFill>
                            <a:schemeClr val="bg1"/>
                          </a:solidFill>
                        </a:rPr>
                        <a:t>Rate</a:t>
                      </a:r>
                    </a:p>
                  </a:txBody>
                  <a:tcPr marL="68580" marR="68580" marT="34290" marB="34290" anchor="ctr">
                    <a:solidFill>
                      <a:srgbClr val="002060"/>
                    </a:solidFill>
                  </a:tcPr>
                </a:tc>
                <a:tc>
                  <a:txBody>
                    <a:bodyPr/>
                    <a:lstStyle/>
                    <a:p>
                      <a:pPr algn="ctr"/>
                      <a:r>
                        <a:rPr lang="en-US" sz="2200" b="1" dirty="0">
                          <a:solidFill>
                            <a:schemeClr val="bg1"/>
                          </a:solidFill>
                        </a:rPr>
                        <a:t>CY 2027 Proposed Rate</a:t>
                      </a:r>
                    </a:p>
                  </a:txBody>
                  <a:tcPr marL="68580" marR="68580" marT="34290" marB="34290" anchor="ctr">
                    <a:solidFill>
                      <a:srgbClr val="002060"/>
                    </a:solidFill>
                  </a:tcPr>
                </a:tc>
                <a:tc>
                  <a:txBody>
                    <a:bodyPr/>
                    <a:lstStyle/>
                    <a:p>
                      <a:pPr algn="ctr"/>
                      <a:r>
                        <a:rPr lang="en-US" sz="2200" b="1" dirty="0">
                          <a:solidFill>
                            <a:schemeClr val="bg1"/>
                          </a:solidFill>
                        </a:rPr>
                        <a:t>Annual %</a:t>
                      </a:r>
                    </a:p>
                    <a:p>
                      <a:pPr algn="ctr"/>
                      <a:r>
                        <a:rPr lang="en-US" sz="2200" b="1" dirty="0">
                          <a:solidFill>
                            <a:schemeClr val="bg1"/>
                          </a:solidFill>
                        </a:rPr>
                        <a:t>Increase</a:t>
                      </a:r>
                    </a:p>
                    <a:p>
                      <a:pPr algn="ctr"/>
                      <a:r>
                        <a:rPr lang="en-US" sz="2200" b="1" dirty="0">
                          <a:solidFill>
                            <a:schemeClr val="bg1"/>
                          </a:solidFill>
                        </a:rPr>
                        <a:t>2021-22</a:t>
                      </a:r>
                    </a:p>
                  </a:txBody>
                  <a:tcPr marL="68580" marR="68580" marT="34290" marB="34290" anchor="ctr">
                    <a:solidFill>
                      <a:srgbClr val="002060"/>
                    </a:solidFill>
                  </a:tcPr>
                </a:tc>
                <a:extLst>
                  <a:ext uri="{0D108BD9-81ED-4DB2-BD59-A6C34878D82A}">
                    <a16:rowId xmlns:a16="http://schemas.microsoft.com/office/drawing/2014/main" val="985144202"/>
                  </a:ext>
                </a:extLst>
              </a:tr>
              <a:tr h="502568">
                <a:tc>
                  <a:txBody>
                    <a:bodyPr/>
                    <a:lstStyle/>
                    <a:p>
                      <a:pPr algn="l"/>
                      <a:r>
                        <a:rPr lang="en-US" sz="2200" b="1" dirty="0"/>
                        <a:t>MTF Pharmacy (90-days)</a:t>
                      </a:r>
                    </a:p>
                  </a:txBody>
                  <a:tcPr marL="68580" marR="68580" marT="34290" marB="34290" anchor="ctr"/>
                </a:tc>
                <a:tc>
                  <a:txBody>
                    <a:bodyPr/>
                    <a:lstStyle/>
                    <a:p>
                      <a:pPr algn="ctr"/>
                      <a:r>
                        <a:rPr lang="en-US" sz="2200" b="1" dirty="0"/>
                        <a:t>0</a:t>
                      </a:r>
                    </a:p>
                  </a:txBody>
                  <a:tcPr marL="68580" marR="68580" marT="34290" marB="34290" anchor="ctr"/>
                </a:tc>
                <a:tc>
                  <a:txBody>
                    <a:bodyPr/>
                    <a:lstStyle/>
                    <a:p>
                      <a:pPr algn="ctr"/>
                      <a:r>
                        <a:rPr lang="en-US" sz="2200" b="1" dirty="0"/>
                        <a:t>0</a:t>
                      </a:r>
                    </a:p>
                  </a:txBody>
                  <a:tcPr marL="68580" marR="68580" marT="34290" marB="34290" anchor="ctr"/>
                </a:tc>
                <a:tc>
                  <a:txBody>
                    <a:bodyPr/>
                    <a:lstStyle/>
                    <a:p>
                      <a:pPr algn="ctr"/>
                      <a:r>
                        <a:rPr lang="en-US" sz="2200" b="1" dirty="0"/>
                        <a:t>0</a:t>
                      </a:r>
                    </a:p>
                  </a:txBody>
                  <a:tcPr marL="68580" marR="68580" marT="34290" marB="34290" anchor="ctr"/>
                </a:tc>
                <a:tc>
                  <a:txBody>
                    <a:bodyPr/>
                    <a:lstStyle/>
                    <a:p>
                      <a:pPr algn="ctr"/>
                      <a:r>
                        <a:rPr lang="en-US" sz="2200" b="1" dirty="0"/>
                        <a:t>0%</a:t>
                      </a:r>
                    </a:p>
                  </a:txBody>
                  <a:tcPr marL="68580" marR="68580" marT="34290" marB="34290" anchor="ctr"/>
                </a:tc>
                <a:extLst>
                  <a:ext uri="{0D108BD9-81ED-4DB2-BD59-A6C34878D82A}">
                    <a16:rowId xmlns:a16="http://schemas.microsoft.com/office/drawing/2014/main" val="3461565639"/>
                  </a:ext>
                </a:extLst>
              </a:tr>
              <a:tr h="403408">
                <a:tc>
                  <a:txBody>
                    <a:bodyPr/>
                    <a:lstStyle/>
                    <a:p>
                      <a:pPr algn="l"/>
                      <a:r>
                        <a:rPr lang="en-US" sz="2200" b="1" dirty="0"/>
                        <a:t>Retail (30-days)</a:t>
                      </a:r>
                    </a:p>
                  </a:txBody>
                  <a:tcPr marL="68580" marR="68580" marT="34290" marB="34290"/>
                </a:tc>
                <a:tc>
                  <a:txBody>
                    <a:bodyPr/>
                    <a:lstStyle/>
                    <a:p>
                      <a:pPr algn="l"/>
                      <a:endParaRPr lang="en-US" sz="2200" b="1" dirty="0"/>
                    </a:p>
                  </a:txBody>
                  <a:tcPr marL="68580" marR="68580" marT="34290" marB="34290"/>
                </a:tc>
                <a:tc>
                  <a:txBody>
                    <a:bodyPr/>
                    <a:lstStyle/>
                    <a:p>
                      <a:pPr algn="ctr"/>
                      <a:endParaRPr lang="en-US" sz="2200" b="1" dirty="0"/>
                    </a:p>
                  </a:txBody>
                  <a:tcPr marL="68580" marR="68580" marT="34290" marB="34290" anchor="ctr"/>
                </a:tc>
                <a:tc>
                  <a:txBody>
                    <a:bodyPr/>
                    <a:lstStyle/>
                    <a:p>
                      <a:pPr algn="ctr"/>
                      <a:endParaRPr lang="en-US" sz="2200" b="1" dirty="0"/>
                    </a:p>
                  </a:txBody>
                  <a:tcPr marL="68580" marR="68580" marT="34290" marB="34290" anchor="ctr"/>
                </a:tc>
                <a:tc>
                  <a:txBody>
                    <a:bodyPr/>
                    <a:lstStyle/>
                    <a:p>
                      <a:pPr algn="ctr"/>
                      <a:endParaRPr lang="en-US" sz="2200" b="1" dirty="0"/>
                    </a:p>
                  </a:txBody>
                  <a:tcPr marL="68580" marR="68580" marT="34290" marB="34290" anchor="ctr"/>
                </a:tc>
                <a:extLst>
                  <a:ext uri="{0D108BD9-81ED-4DB2-BD59-A6C34878D82A}">
                    <a16:rowId xmlns:a16="http://schemas.microsoft.com/office/drawing/2014/main" val="2232595958"/>
                  </a:ext>
                </a:extLst>
              </a:tr>
              <a:tr h="403408">
                <a:tc>
                  <a:txBody>
                    <a:bodyPr/>
                    <a:lstStyle/>
                    <a:p>
                      <a:pPr algn="r"/>
                      <a:r>
                        <a:rPr lang="en-US" sz="2200" b="1" dirty="0"/>
                        <a:t>Generic</a:t>
                      </a:r>
                    </a:p>
                  </a:txBody>
                  <a:tcPr marL="68580" marR="68580" marT="34290" marB="34290"/>
                </a:tc>
                <a:tc>
                  <a:txBody>
                    <a:bodyPr/>
                    <a:lstStyle/>
                    <a:p>
                      <a:pPr algn="ctr"/>
                      <a:r>
                        <a:rPr lang="en-US" sz="2200" b="1" dirty="0"/>
                        <a:t>$13</a:t>
                      </a:r>
                    </a:p>
                  </a:txBody>
                  <a:tcPr marL="68580" marR="68580" marT="34290" marB="34290"/>
                </a:tc>
                <a:tc>
                  <a:txBody>
                    <a:bodyPr/>
                    <a:lstStyle/>
                    <a:p>
                      <a:pPr algn="ctr"/>
                      <a:r>
                        <a:rPr lang="en-US" sz="2200" b="1" dirty="0"/>
                        <a:t>$14</a:t>
                      </a:r>
                    </a:p>
                  </a:txBody>
                  <a:tcPr marL="68580" marR="68580" marT="34290" marB="34290" anchor="ctr"/>
                </a:tc>
                <a:tc>
                  <a:txBody>
                    <a:bodyPr/>
                    <a:lstStyle/>
                    <a:p>
                      <a:pPr algn="ctr"/>
                      <a:r>
                        <a:rPr lang="en-US" sz="2200" b="1" dirty="0"/>
                        <a:t>$16</a:t>
                      </a:r>
                    </a:p>
                  </a:txBody>
                  <a:tcPr marL="68580" marR="68580" marT="34290" marB="34290" anchor="ctr"/>
                </a:tc>
                <a:tc>
                  <a:txBody>
                    <a:bodyPr/>
                    <a:lstStyle/>
                    <a:p>
                      <a:pPr algn="ctr"/>
                      <a:r>
                        <a:rPr lang="en-US" sz="2200" b="1" dirty="0"/>
                        <a:t>8%</a:t>
                      </a:r>
                    </a:p>
                  </a:txBody>
                  <a:tcPr marL="68580" marR="68580" marT="34290" marB="34290" anchor="ctr"/>
                </a:tc>
                <a:extLst>
                  <a:ext uri="{0D108BD9-81ED-4DB2-BD59-A6C34878D82A}">
                    <a16:rowId xmlns:a16="http://schemas.microsoft.com/office/drawing/2014/main" val="1674546633"/>
                  </a:ext>
                </a:extLst>
              </a:tr>
              <a:tr h="403408">
                <a:tc>
                  <a:txBody>
                    <a:bodyPr/>
                    <a:lstStyle/>
                    <a:p>
                      <a:pPr algn="r"/>
                      <a:r>
                        <a:rPr lang="en-US" sz="2200" b="1" dirty="0"/>
                        <a:t>Brand</a:t>
                      </a:r>
                    </a:p>
                  </a:txBody>
                  <a:tcPr marL="68580" marR="68580" marT="34290" marB="34290"/>
                </a:tc>
                <a:tc>
                  <a:txBody>
                    <a:bodyPr/>
                    <a:lstStyle/>
                    <a:p>
                      <a:pPr algn="ctr"/>
                      <a:r>
                        <a:rPr lang="en-US" sz="2200" b="1" dirty="0"/>
                        <a:t>$33</a:t>
                      </a:r>
                    </a:p>
                  </a:txBody>
                  <a:tcPr marL="68580" marR="68580" marT="34290" marB="34290"/>
                </a:tc>
                <a:tc>
                  <a:txBody>
                    <a:bodyPr/>
                    <a:lstStyle/>
                    <a:p>
                      <a:pPr algn="ctr"/>
                      <a:r>
                        <a:rPr lang="en-US" sz="2200" b="1" dirty="0"/>
                        <a:t>$38</a:t>
                      </a:r>
                    </a:p>
                  </a:txBody>
                  <a:tcPr marL="68580" marR="68580" marT="34290" marB="34290" anchor="ctr"/>
                </a:tc>
                <a:tc>
                  <a:txBody>
                    <a:bodyPr/>
                    <a:lstStyle/>
                    <a:p>
                      <a:pPr algn="ctr"/>
                      <a:r>
                        <a:rPr lang="en-US" sz="2200" b="1" dirty="0"/>
                        <a:t>$48</a:t>
                      </a:r>
                    </a:p>
                  </a:txBody>
                  <a:tcPr marL="68580" marR="68580" marT="34290" marB="34290" anchor="ctr"/>
                </a:tc>
                <a:tc>
                  <a:txBody>
                    <a:bodyPr/>
                    <a:lstStyle/>
                    <a:p>
                      <a:pPr algn="ctr"/>
                      <a:r>
                        <a:rPr lang="en-US" sz="2200" b="1" dirty="0"/>
                        <a:t>15%</a:t>
                      </a:r>
                    </a:p>
                  </a:txBody>
                  <a:tcPr marL="68580" marR="68580" marT="34290" marB="34290" anchor="ctr"/>
                </a:tc>
                <a:extLst>
                  <a:ext uri="{0D108BD9-81ED-4DB2-BD59-A6C34878D82A}">
                    <a16:rowId xmlns:a16="http://schemas.microsoft.com/office/drawing/2014/main" val="4207780745"/>
                  </a:ext>
                </a:extLst>
              </a:tr>
              <a:tr h="403408">
                <a:tc>
                  <a:txBody>
                    <a:bodyPr/>
                    <a:lstStyle/>
                    <a:p>
                      <a:pPr algn="r"/>
                      <a:r>
                        <a:rPr lang="en-US" sz="2200" b="1" dirty="0"/>
                        <a:t>Non-Formulary</a:t>
                      </a:r>
                    </a:p>
                  </a:txBody>
                  <a:tcPr marL="68580" marR="68580" marT="34290" marB="34290"/>
                </a:tc>
                <a:tc>
                  <a:txBody>
                    <a:bodyPr/>
                    <a:lstStyle/>
                    <a:p>
                      <a:pPr algn="ctr"/>
                      <a:r>
                        <a:rPr lang="en-US" sz="2200" b="1" dirty="0"/>
                        <a:t>$60</a:t>
                      </a:r>
                    </a:p>
                  </a:txBody>
                  <a:tcPr marL="68580" marR="68580" marT="34290" marB="34290"/>
                </a:tc>
                <a:tc>
                  <a:txBody>
                    <a:bodyPr/>
                    <a:lstStyle/>
                    <a:p>
                      <a:pPr algn="ctr"/>
                      <a:r>
                        <a:rPr lang="en-US" sz="2200" b="1" dirty="0"/>
                        <a:t>$68</a:t>
                      </a:r>
                    </a:p>
                  </a:txBody>
                  <a:tcPr marL="68580" marR="68580" marT="34290" marB="34290" anchor="ctr"/>
                </a:tc>
                <a:tc>
                  <a:txBody>
                    <a:bodyPr/>
                    <a:lstStyle/>
                    <a:p>
                      <a:pPr algn="ctr"/>
                      <a:r>
                        <a:rPr lang="en-US" sz="2200" b="1" dirty="0"/>
                        <a:t>$85</a:t>
                      </a:r>
                    </a:p>
                  </a:txBody>
                  <a:tcPr marL="68580" marR="68580" marT="34290" marB="34290" anchor="ctr"/>
                </a:tc>
                <a:tc>
                  <a:txBody>
                    <a:bodyPr/>
                    <a:lstStyle/>
                    <a:p>
                      <a:pPr algn="ctr"/>
                      <a:r>
                        <a:rPr lang="en-US" sz="2200" b="1" dirty="0"/>
                        <a:t>13%</a:t>
                      </a:r>
                    </a:p>
                  </a:txBody>
                  <a:tcPr marL="68580" marR="68580" marT="34290" marB="34290" anchor="ctr"/>
                </a:tc>
                <a:extLst>
                  <a:ext uri="{0D108BD9-81ED-4DB2-BD59-A6C34878D82A}">
                    <a16:rowId xmlns:a16="http://schemas.microsoft.com/office/drawing/2014/main" val="2847406906"/>
                  </a:ext>
                </a:extLst>
              </a:tr>
              <a:tr h="403408">
                <a:tc>
                  <a:txBody>
                    <a:bodyPr/>
                    <a:lstStyle/>
                    <a:p>
                      <a:pPr algn="l"/>
                      <a:r>
                        <a:rPr lang="en-US" sz="2200" b="1" dirty="0"/>
                        <a:t>Mail Order (90-days)</a:t>
                      </a:r>
                    </a:p>
                  </a:txBody>
                  <a:tcPr marL="68580" marR="68580" marT="34290" marB="34290"/>
                </a:tc>
                <a:tc>
                  <a:txBody>
                    <a:bodyPr/>
                    <a:lstStyle/>
                    <a:p>
                      <a:pPr algn="l"/>
                      <a:endParaRPr lang="en-US" sz="2200" b="1" dirty="0"/>
                    </a:p>
                  </a:txBody>
                  <a:tcPr marL="68580" marR="68580" marT="34290" marB="34290"/>
                </a:tc>
                <a:tc>
                  <a:txBody>
                    <a:bodyPr/>
                    <a:lstStyle/>
                    <a:p>
                      <a:pPr algn="ctr"/>
                      <a:endParaRPr lang="en-US" sz="2200" b="1" dirty="0"/>
                    </a:p>
                  </a:txBody>
                  <a:tcPr marL="68580" marR="68580" marT="34290" marB="34290" anchor="ctr"/>
                </a:tc>
                <a:tc>
                  <a:txBody>
                    <a:bodyPr/>
                    <a:lstStyle/>
                    <a:p>
                      <a:pPr algn="ctr"/>
                      <a:endParaRPr lang="en-US" sz="2200" b="1" dirty="0"/>
                    </a:p>
                  </a:txBody>
                  <a:tcPr marL="68580" marR="68580" marT="34290" marB="34290" anchor="ctr"/>
                </a:tc>
                <a:tc>
                  <a:txBody>
                    <a:bodyPr/>
                    <a:lstStyle/>
                    <a:p>
                      <a:pPr algn="ctr"/>
                      <a:endParaRPr lang="en-US" sz="2200" b="1" dirty="0"/>
                    </a:p>
                  </a:txBody>
                  <a:tcPr marL="68580" marR="68580" marT="34290" marB="34290" anchor="ctr"/>
                </a:tc>
                <a:extLst>
                  <a:ext uri="{0D108BD9-81ED-4DB2-BD59-A6C34878D82A}">
                    <a16:rowId xmlns:a16="http://schemas.microsoft.com/office/drawing/2014/main" val="2082004233"/>
                  </a:ext>
                </a:extLst>
              </a:tr>
              <a:tr h="403408">
                <a:tc>
                  <a:txBody>
                    <a:bodyPr/>
                    <a:lstStyle/>
                    <a:p>
                      <a:pPr algn="r"/>
                      <a:r>
                        <a:rPr lang="en-US" sz="2200" b="1" dirty="0"/>
                        <a:t>Generic</a:t>
                      </a:r>
                    </a:p>
                  </a:txBody>
                  <a:tcPr marL="68580" marR="68580" marT="34290" marB="34290"/>
                </a:tc>
                <a:tc>
                  <a:txBody>
                    <a:bodyPr/>
                    <a:lstStyle/>
                    <a:p>
                      <a:pPr algn="ctr"/>
                      <a:r>
                        <a:rPr lang="en-US" sz="2200" b="1" dirty="0"/>
                        <a:t>$10</a:t>
                      </a:r>
                    </a:p>
                  </a:txBody>
                  <a:tcPr marL="68580" marR="68580" marT="34290" marB="34290"/>
                </a:tc>
                <a:tc>
                  <a:txBody>
                    <a:bodyPr/>
                    <a:lstStyle/>
                    <a:p>
                      <a:pPr algn="ctr"/>
                      <a:r>
                        <a:rPr lang="en-US" sz="2200" b="1" dirty="0"/>
                        <a:t>$12</a:t>
                      </a:r>
                    </a:p>
                  </a:txBody>
                  <a:tcPr marL="68580" marR="68580" marT="34290" marB="34290" anchor="ctr"/>
                </a:tc>
                <a:tc>
                  <a:txBody>
                    <a:bodyPr/>
                    <a:lstStyle/>
                    <a:p>
                      <a:pPr algn="ctr"/>
                      <a:r>
                        <a:rPr lang="en-US" sz="2200" b="1" dirty="0"/>
                        <a:t>$14</a:t>
                      </a:r>
                    </a:p>
                  </a:txBody>
                  <a:tcPr marL="68580" marR="68580" marT="34290" marB="34290" anchor="ctr"/>
                </a:tc>
                <a:tc>
                  <a:txBody>
                    <a:bodyPr/>
                    <a:lstStyle/>
                    <a:p>
                      <a:pPr algn="ctr"/>
                      <a:r>
                        <a:rPr lang="en-US" sz="2200" b="1" dirty="0"/>
                        <a:t>20%</a:t>
                      </a:r>
                    </a:p>
                  </a:txBody>
                  <a:tcPr marL="68580" marR="68580" marT="34290" marB="34290" anchor="ctr"/>
                </a:tc>
                <a:extLst>
                  <a:ext uri="{0D108BD9-81ED-4DB2-BD59-A6C34878D82A}">
                    <a16:rowId xmlns:a16="http://schemas.microsoft.com/office/drawing/2014/main" val="452523752"/>
                  </a:ext>
                </a:extLst>
              </a:tr>
              <a:tr h="403408">
                <a:tc>
                  <a:txBody>
                    <a:bodyPr/>
                    <a:lstStyle/>
                    <a:p>
                      <a:pPr algn="r"/>
                      <a:r>
                        <a:rPr lang="en-US" sz="2200" b="1" dirty="0"/>
                        <a:t>Brand</a:t>
                      </a:r>
                    </a:p>
                  </a:txBody>
                  <a:tcPr marL="68580" marR="68580" marT="34290" marB="34290"/>
                </a:tc>
                <a:tc>
                  <a:txBody>
                    <a:bodyPr/>
                    <a:lstStyle/>
                    <a:p>
                      <a:pPr algn="ctr"/>
                      <a:r>
                        <a:rPr lang="en-US" sz="2200" b="1" dirty="0"/>
                        <a:t>$29</a:t>
                      </a:r>
                    </a:p>
                  </a:txBody>
                  <a:tcPr marL="68580" marR="68580" marT="34290" marB="34290"/>
                </a:tc>
                <a:tc>
                  <a:txBody>
                    <a:bodyPr/>
                    <a:lstStyle/>
                    <a:p>
                      <a:pPr algn="ctr"/>
                      <a:r>
                        <a:rPr lang="en-US" sz="2200" b="1" dirty="0"/>
                        <a:t>$34</a:t>
                      </a:r>
                    </a:p>
                  </a:txBody>
                  <a:tcPr marL="68580" marR="68580" marT="34290" marB="34290" anchor="ctr"/>
                </a:tc>
                <a:tc>
                  <a:txBody>
                    <a:bodyPr/>
                    <a:lstStyle/>
                    <a:p>
                      <a:pPr algn="ctr"/>
                      <a:r>
                        <a:rPr lang="en-US" sz="2200" b="1" dirty="0"/>
                        <a:t>$44</a:t>
                      </a:r>
                    </a:p>
                  </a:txBody>
                  <a:tcPr marL="68580" marR="68580" marT="34290" marB="34290" anchor="ctr"/>
                </a:tc>
                <a:tc>
                  <a:txBody>
                    <a:bodyPr/>
                    <a:lstStyle/>
                    <a:p>
                      <a:pPr algn="ctr"/>
                      <a:r>
                        <a:rPr lang="en-US" sz="2200" b="1" dirty="0"/>
                        <a:t>17%</a:t>
                      </a:r>
                    </a:p>
                  </a:txBody>
                  <a:tcPr marL="68580" marR="68580" marT="34290" marB="34290" anchor="ctr"/>
                </a:tc>
                <a:extLst>
                  <a:ext uri="{0D108BD9-81ED-4DB2-BD59-A6C34878D82A}">
                    <a16:rowId xmlns:a16="http://schemas.microsoft.com/office/drawing/2014/main" val="2406258603"/>
                  </a:ext>
                </a:extLst>
              </a:tr>
              <a:tr h="403408">
                <a:tc>
                  <a:txBody>
                    <a:bodyPr/>
                    <a:lstStyle/>
                    <a:p>
                      <a:pPr algn="r"/>
                      <a:r>
                        <a:rPr lang="en-US" sz="2200" b="1" dirty="0"/>
                        <a:t>Non-Formulary</a:t>
                      </a:r>
                    </a:p>
                  </a:txBody>
                  <a:tcPr marL="68580" marR="68580" marT="34290" marB="34290"/>
                </a:tc>
                <a:tc>
                  <a:txBody>
                    <a:bodyPr/>
                    <a:lstStyle/>
                    <a:p>
                      <a:pPr algn="ctr"/>
                      <a:r>
                        <a:rPr lang="en-US" sz="2200" b="1" dirty="0"/>
                        <a:t>$60</a:t>
                      </a:r>
                    </a:p>
                  </a:txBody>
                  <a:tcPr marL="68580" marR="68580" marT="34290" marB="34290"/>
                </a:tc>
                <a:tc>
                  <a:txBody>
                    <a:bodyPr/>
                    <a:lstStyle/>
                    <a:p>
                      <a:pPr algn="ctr"/>
                      <a:r>
                        <a:rPr lang="en-US" sz="2200" b="1"/>
                        <a:t>$68</a:t>
                      </a:r>
                      <a:endParaRPr lang="en-US" sz="2200" b="1" dirty="0"/>
                    </a:p>
                  </a:txBody>
                  <a:tcPr marL="68580" marR="68580" marT="34290" marB="34290" anchor="ctr"/>
                </a:tc>
                <a:tc>
                  <a:txBody>
                    <a:bodyPr/>
                    <a:lstStyle/>
                    <a:p>
                      <a:pPr algn="ctr"/>
                      <a:r>
                        <a:rPr lang="en-US" sz="2200" b="1" dirty="0"/>
                        <a:t>$85</a:t>
                      </a:r>
                    </a:p>
                  </a:txBody>
                  <a:tcPr marL="68580" marR="68580" marT="34290" marB="34290" anchor="ctr"/>
                </a:tc>
                <a:tc>
                  <a:txBody>
                    <a:bodyPr/>
                    <a:lstStyle/>
                    <a:p>
                      <a:pPr algn="ctr"/>
                      <a:r>
                        <a:rPr lang="en-US" sz="2200" b="1" dirty="0"/>
                        <a:t>13%</a:t>
                      </a:r>
                    </a:p>
                  </a:txBody>
                  <a:tcPr marL="68580" marR="68580" marT="34290" marB="34290" anchor="ctr"/>
                </a:tc>
                <a:extLst>
                  <a:ext uri="{0D108BD9-81ED-4DB2-BD59-A6C34878D82A}">
                    <a16:rowId xmlns:a16="http://schemas.microsoft.com/office/drawing/2014/main" val="2291973014"/>
                  </a:ext>
                </a:extLst>
              </a:tr>
            </a:tbl>
          </a:graphicData>
        </a:graphic>
      </p:graphicFrame>
    </p:spTree>
    <p:extLst>
      <p:ext uri="{BB962C8B-B14F-4D97-AF65-F5344CB8AC3E}">
        <p14:creationId xmlns:p14="http://schemas.microsoft.com/office/powerpoint/2010/main" val="373160812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1DA8A0-792E-40D9-B538-36682EC81E89}"/>
              </a:ext>
            </a:extLst>
          </p:cNvPr>
          <p:cNvSpPr>
            <a:spLocks noGrp="1"/>
          </p:cNvSpPr>
          <p:nvPr>
            <p:ph type="title"/>
          </p:nvPr>
        </p:nvSpPr>
        <p:spPr/>
        <p:txBody>
          <a:bodyPr>
            <a:normAutofit fontScale="90000"/>
          </a:bodyPr>
          <a:lstStyle/>
          <a:p>
            <a:r>
              <a:rPr lang="en-US" dirty="0"/>
              <a:t>Three New Agent Orange Diseases</a:t>
            </a:r>
          </a:p>
        </p:txBody>
      </p:sp>
      <p:sp>
        <p:nvSpPr>
          <p:cNvPr id="3" name="Content Placeholder 2">
            <a:extLst>
              <a:ext uri="{FF2B5EF4-FFF2-40B4-BE49-F238E27FC236}">
                <a16:creationId xmlns:a16="http://schemas.microsoft.com/office/drawing/2014/main" id="{6C385555-41C7-49A3-A8ED-19B37393CFC2}"/>
              </a:ext>
            </a:extLst>
          </p:cNvPr>
          <p:cNvSpPr>
            <a:spLocks noGrp="1"/>
          </p:cNvSpPr>
          <p:nvPr>
            <p:ph idx="1"/>
          </p:nvPr>
        </p:nvSpPr>
        <p:spPr/>
        <p:txBody>
          <a:bodyPr>
            <a:normAutofit/>
          </a:bodyPr>
          <a:lstStyle/>
          <a:p>
            <a:r>
              <a:rPr lang="en-US" sz="2800" dirty="0">
                <a:latin typeface="Gill Sans"/>
              </a:rPr>
              <a:t>Hypothyroidism, Bladder Cancer and Parkinsonism</a:t>
            </a:r>
          </a:p>
          <a:p>
            <a:r>
              <a:rPr lang="en-US" sz="2800" dirty="0">
                <a:latin typeface="Gill Sans"/>
                <a:hlinkClick r:id="rId2"/>
              </a:rPr>
              <a:t>https://www.publichealth.va.gov/exposures/agentorange/conditions/</a:t>
            </a:r>
            <a:endParaRPr lang="en-US" sz="2800" dirty="0">
              <a:latin typeface="Gill Sans"/>
            </a:endParaRPr>
          </a:p>
          <a:p>
            <a:r>
              <a:rPr lang="en-US" sz="2800" dirty="0">
                <a:latin typeface="Gill Sans"/>
              </a:rPr>
              <a:t>Still waiting on Hypertension for all (now a presumptive for terminally ill, homeless, under extreme hardship or over 85 years old)</a:t>
            </a:r>
          </a:p>
          <a:p>
            <a:r>
              <a:rPr lang="en-US" sz="2800" dirty="0">
                <a:latin typeface="Gill Sans"/>
              </a:rPr>
              <a:t>Remaining Vietnam Vets on Oct 2026  </a:t>
            </a:r>
          </a:p>
          <a:p>
            <a:r>
              <a:rPr lang="en-US" sz="2800" dirty="0">
                <a:latin typeface="Gill Sans"/>
              </a:rPr>
              <a:t>Blue Water Navy now implemented for submariners</a:t>
            </a:r>
          </a:p>
        </p:txBody>
      </p:sp>
    </p:spTree>
    <p:extLst>
      <p:ext uri="{BB962C8B-B14F-4D97-AF65-F5344CB8AC3E}">
        <p14:creationId xmlns:p14="http://schemas.microsoft.com/office/powerpoint/2010/main" val="249431625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1DA8A0-792E-40D9-B538-36682EC81E89}"/>
              </a:ext>
            </a:extLst>
          </p:cNvPr>
          <p:cNvSpPr>
            <a:spLocks noGrp="1"/>
          </p:cNvSpPr>
          <p:nvPr>
            <p:ph type="title"/>
          </p:nvPr>
        </p:nvSpPr>
        <p:spPr>
          <a:xfrm>
            <a:off x="457200" y="76200"/>
            <a:ext cx="8229600" cy="1143000"/>
          </a:xfrm>
        </p:spPr>
        <p:txBody>
          <a:bodyPr>
            <a:normAutofit/>
          </a:bodyPr>
          <a:lstStyle/>
          <a:p>
            <a:r>
              <a:rPr lang="en-US" dirty="0"/>
              <a:t>PACT Act</a:t>
            </a:r>
          </a:p>
        </p:txBody>
      </p:sp>
      <p:sp>
        <p:nvSpPr>
          <p:cNvPr id="3" name="Content Placeholder 2">
            <a:extLst>
              <a:ext uri="{FF2B5EF4-FFF2-40B4-BE49-F238E27FC236}">
                <a16:creationId xmlns:a16="http://schemas.microsoft.com/office/drawing/2014/main" id="{6C385555-41C7-49A3-A8ED-19B37393CFC2}"/>
              </a:ext>
            </a:extLst>
          </p:cNvPr>
          <p:cNvSpPr>
            <a:spLocks noGrp="1"/>
          </p:cNvSpPr>
          <p:nvPr>
            <p:ph idx="1"/>
          </p:nvPr>
        </p:nvSpPr>
        <p:spPr>
          <a:xfrm>
            <a:off x="457200" y="1295400"/>
            <a:ext cx="8382000" cy="4525963"/>
          </a:xfrm>
        </p:spPr>
        <p:txBody>
          <a:bodyPr>
            <a:normAutofit fontScale="92500" lnSpcReduction="10000"/>
          </a:bodyPr>
          <a:lstStyle/>
          <a:p>
            <a:r>
              <a:rPr lang="en-US" sz="2800" dirty="0">
                <a:latin typeface="Gill Sans"/>
              </a:rPr>
              <a:t>The Sergeant First Class Heath Robinson Honoring Our </a:t>
            </a:r>
            <a:r>
              <a:rPr lang="en-US" sz="2800" u="sng" dirty="0">
                <a:solidFill>
                  <a:srgbClr val="FF0000"/>
                </a:solidFill>
                <a:latin typeface="Gill Sans"/>
              </a:rPr>
              <a:t>P</a:t>
            </a:r>
            <a:r>
              <a:rPr lang="en-US" sz="2800" dirty="0">
                <a:latin typeface="Gill Sans"/>
              </a:rPr>
              <a:t>romise to </a:t>
            </a:r>
            <a:r>
              <a:rPr lang="en-US" sz="2800" u="sng" dirty="0">
                <a:solidFill>
                  <a:srgbClr val="FF0000"/>
                </a:solidFill>
                <a:latin typeface="Gill Sans"/>
              </a:rPr>
              <a:t>A</a:t>
            </a:r>
            <a:r>
              <a:rPr lang="en-US" sz="2800" dirty="0">
                <a:latin typeface="Gill Sans"/>
              </a:rPr>
              <a:t>ddress </a:t>
            </a:r>
            <a:r>
              <a:rPr lang="en-US" sz="2800" u="sng" dirty="0">
                <a:solidFill>
                  <a:srgbClr val="FF0000"/>
                </a:solidFill>
                <a:latin typeface="Gill Sans"/>
              </a:rPr>
              <a:t>C</a:t>
            </a:r>
            <a:r>
              <a:rPr lang="en-US" sz="2800" dirty="0">
                <a:latin typeface="Gill Sans"/>
              </a:rPr>
              <a:t>omprehensive </a:t>
            </a:r>
            <a:r>
              <a:rPr lang="en-US" sz="2800" u="sng" dirty="0">
                <a:solidFill>
                  <a:srgbClr val="FF0000"/>
                </a:solidFill>
                <a:latin typeface="Gill Sans"/>
              </a:rPr>
              <a:t>T</a:t>
            </a:r>
            <a:r>
              <a:rPr lang="en-US" sz="2800" dirty="0">
                <a:latin typeface="Gill Sans"/>
              </a:rPr>
              <a:t>oxics Act</a:t>
            </a:r>
          </a:p>
          <a:p>
            <a:r>
              <a:rPr lang="en-US" sz="2800" dirty="0">
                <a:latin typeface="Gill Sans"/>
              </a:rPr>
              <a:t>Signed Aug 10</a:t>
            </a:r>
            <a:r>
              <a:rPr lang="en-US" sz="2800" baseline="30000" dirty="0">
                <a:latin typeface="Gill Sans"/>
              </a:rPr>
              <a:t>th</a:t>
            </a:r>
            <a:r>
              <a:rPr lang="en-US" sz="2800" dirty="0">
                <a:latin typeface="Gill Sans"/>
              </a:rPr>
              <a:t> </a:t>
            </a:r>
            <a:r>
              <a:rPr lang="en-US" sz="2800">
                <a:latin typeface="Gill Sans"/>
              </a:rPr>
              <a:t>by President Biden</a:t>
            </a:r>
          </a:p>
          <a:p>
            <a:r>
              <a:rPr lang="en-US" sz="2800" dirty="0">
                <a:latin typeface="Gill Sans"/>
              </a:rPr>
              <a:t>Three current burn pit exposure presumptive conditions (asthma, rhinitis and sinusitis)</a:t>
            </a:r>
          </a:p>
          <a:p>
            <a:r>
              <a:rPr lang="en-US" sz="2800" dirty="0">
                <a:latin typeface="Gill Sans"/>
              </a:rPr>
              <a:t>When signed, immediately add head, neck, respiratory, gastro-intestinal, reproductive, lymphoma, and lymphomatic cancers of any type, plus kidney and brain cancers, melanoma and granulomatous disease (blood)</a:t>
            </a:r>
          </a:p>
          <a:p>
            <a:r>
              <a:rPr lang="en-US" sz="2800" dirty="0">
                <a:latin typeface="Gill Sans"/>
              </a:rPr>
              <a:t>Secretary’s discretion, plus other conditions will be added over time</a:t>
            </a:r>
          </a:p>
          <a:p>
            <a:endParaRPr lang="en-US" sz="2800" dirty="0">
              <a:latin typeface="Gill Sans"/>
            </a:endParaRPr>
          </a:p>
        </p:txBody>
      </p:sp>
    </p:spTree>
    <p:extLst>
      <p:ext uri="{BB962C8B-B14F-4D97-AF65-F5344CB8AC3E}">
        <p14:creationId xmlns:p14="http://schemas.microsoft.com/office/powerpoint/2010/main" val="340594520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EC5FB4E8-E3AA-8CFD-6816-A1F358D1A39B}"/>
              </a:ext>
            </a:extLst>
          </p:cNvPr>
          <p:cNvPicPr>
            <a:picLocks noChangeAspect="1"/>
          </p:cNvPicPr>
          <p:nvPr/>
        </p:nvPicPr>
        <p:blipFill rotWithShape="1">
          <a:blip r:embed="rId2"/>
          <a:srcRect l="13333" t="9155" r="63333" b="9930"/>
          <a:stretch/>
        </p:blipFill>
        <p:spPr>
          <a:xfrm>
            <a:off x="1080425" y="838200"/>
            <a:ext cx="6172200" cy="6019800"/>
          </a:xfrm>
          <a:prstGeom prst="rect">
            <a:avLst/>
          </a:prstGeom>
        </p:spPr>
      </p:pic>
      <p:sp>
        <p:nvSpPr>
          <p:cNvPr id="2" name="Title 1"/>
          <p:cNvSpPr>
            <a:spLocks noGrp="1"/>
          </p:cNvSpPr>
          <p:nvPr>
            <p:ph type="title"/>
          </p:nvPr>
        </p:nvSpPr>
        <p:spPr>
          <a:xfrm>
            <a:off x="457200" y="-76200"/>
            <a:ext cx="8229600" cy="971550"/>
          </a:xfrm>
        </p:spPr>
        <p:txBody>
          <a:bodyPr/>
          <a:lstStyle/>
          <a:p>
            <a:r>
              <a:rPr lang="en-US" dirty="0"/>
              <a:t>COLA Watch</a:t>
            </a:r>
          </a:p>
        </p:txBody>
      </p:sp>
      <p:sp>
        <p:nvSpPr>
          <p:cNvPr id="7" name="TextBox 6">
            <a:extLst>
              <a:ext uri="{FF2B5EF4-FFF2-40B4-BE49-F238E27FC236}">
                <a16:creationId xmlns:a16="http://schemas.microsoft.com/office/drawing/2014/main" id="{F0FB3193-C9AF-4311-85A7-298E665440F3}"/>
              </a:ext>
            </a:extLst>
          </p:cNvPr>
          <p:cNvSpPr txBox="1"/>
          <p:nvPr/>
        </p:nvSpPr>
        <p:spPr>
          <a:xfrm>
            <a:off x="5416979" y="2514600"/>
            <a:ext cx="907621" cy="523220"/>
          </a:xfrm>
          <a:prstGeom prst="rect">
            <a:avLst/>
          </a:prstGeom>
          <a:solidFill>
            <a:srgbClr val="FFFF00"/>
          </a:solidFill>
          <a:ln>
            <a:solidFill>
              <a:schemeClr val="tx1"/>
            </a:solidFill>
          </a:ln>
        </p:spPr>
        <p:txBody>
          <a:bodyPr wrap="none" rtlCol="0">
            <a:spAutoFit/>
          </a:bodyPr>
          <a:lstStyle/>
          <a:p>
            <a:r>
              <a:rPr lang="en-US" sz="2800" b="1" dirty="0"/>
              <a:t>8.9%</a:t>
            </a:r>
          </a:p>
        </p:txBody>
      </p:sp>
      <p:sp>
        <p:nvSpPr>
          <p:cNvPr id="6" name="TextBox 5">
            <a:extLst>
              <a:ext uri="{FF2B5EF4-FFF2-40B4-BE49-F238E27FC236}">
                <a16:creationId xmlns:a16="http://schemas.microsoft.com/office/drawing/2014/main" id="{5E07C04D-F150-4307-9883-619FC4626B14}"/>
              </a:ext>
            </a:extLst>
          </p:cNvPr>
          <p:cNvSpPr txBox="1"/>
          <p:nvPr/>
        </p:nvSpPr>
        <p:spPr>
          <a:xfrm>
            <a:off x="6172200" y="3809706"/>
            <a:ext cx="907621" cy="523220"/>
          </a:xfrm>
          <a:prstGeom prst="rect">
            <a:avLst/>
          </a:prstGeom>
          <a:solidFill>
            <a:srgbClr val="FFFF00"/>
          </a:solidFill>
          <a:ln>
            <a:solidFill>
              <a:srgbClr val="990000"/>
            </a:solidFill>
          </a:ln>
        </p:spPr>
        <p:txBody>
          <a:bodyPr wrap="none" rtlCol="0">
            <a:spAutoFit/>
          </a:bodyPr>
          <a:lstStyle/>
          <a:p>
            <a:r>
              <a:rPr lang="en-US" sz="2800" b="1" dirty="0"/>
              <a:t>5.9%</a:t>
            </a:r>
          </a:p>
        </p:txBody>
      </p:sp>
      <p:sp>
        <p:nvSpPr>
          <p:cNvPr id="3" name="TextBox 2">
            <a:extLst>
              <a:ext uri="{FF2B5EF4-FFF2-40B4-BE49-F238E27FC236}">
                <a16:creationId xmlns:a16="http://schemas.microsoft.com/office/drawing/2014/main" id="{C7D375EE-7338-97BA-9B1C-14D23DB92EE5}"/>
              </a:ext>
            </a:extLst>
          </p:cNvPr>
          <p:cNvSpPr txBox="1"/>
          <p:nvPr/>
        </p:nvSpPr>
        <p:spPr>
          <a:xfrm>
            <a:off x="7162800" y="3527046"/>
            <a:ext cx="1887055" cy="646331"/>
          </a:xfrm>
          <a:prstGeom prst="rect">
            <a:avLst/>
          </a:prstGeom>
          <a:noFill/>
          <a:ln>
            <a:solidFill>
              <a:schemeClr val="tx1"/>
            </a:solidFill>
          </a:ln>
        </p:spPr>
        <p:txBody>
          <a:bodyPr wrap="none" rtlCol="0">
            <a:spAutoFit/>
          </a:bodyPr>
          <a:lstStyle/>
          <a:p>
            <a:r>
              <a:rPr lang="en-US" dirty="0"/>
              <a:t>Was the highest</a:t>
            </a:r>
          </a:p>
          <a:p>
            <a:r>
              <a:rPr lang="en-US" dirty="0"/>
              <a:t>since 2008 - 5.8%</a:t>
            </a:r>
          </a:p>
        </p:txBody>
      </p:sp>
      <p:sp>
        <p:nvSpPr>
          <p:cNvPr id="10" name="TextBox 9">
            <a:extLst>
              <a:ext uri="{FF2B5EF4-FFF2-40B4-BE49-F238E27FC236}">
                <a16:creationId xmlns:a16="http://schemas.microsoft.com/office/drawing/2014/main" id="{54285C1F-37D1-F053-4407-2898D99F5D45}"/>
              </a:ext>
            </a:extLst>
          </p:cNvPr>
          <p:cNvSpPr txBox="1"/>
          <p:nvPr/>
        </p:nvSpPr>
        <p:spPr>
          <a:xfrm>
            <a:off x="6696293" y="1694023"/>
            <a:ext cx="1914307" cy="646331"/>
          </a:xfrm>
          <a:prstGeom prst="rect">
            <a:avLst/>
          </a:prstGeom>
          <a:noFill/>
          <a:ln>
            <a:solidFill>
              <a:schemeClr val="tx1"/>
            </a:solidFill>
          </a:ln>
        </p:spPr>
        <p:txBody>
          <a:bodyPr wrap="none" rtlCol="0">
            <a:spAutoFit/>
          </a:bodyPr>
          <a:lstStyle/>
          <a:p>
            <a:r>
              <a:rPr lang="en-US" dirty="0"/>
              <a:t>Would be highest</a:t>
            </a:r>
          </a:p>
          <a:p>
            <a:r>
              <a:rPr lang="en-US" dirty="0"/>
              <a:t>since 1982 – 7.4%</a:t>
            </a:r>
          </a:p>
        </p:txBody>
      </p:sp>
    </p:spTree>
    <p:extLst>
      <p:ext uri="{BB962C8B-B14F-4D97-AF65-F5344CB8AC3E}">
        <p14:creationId xmlns:p14="http://schemas.microsoft.com/office/powerpoint/2010/main" val="384910646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ctrTitle"/>
          </p:nvPr>
        </p:nvSpPr>
        <p:spPr>
          <a:xfrm>
            <a:off x="97370" y="152400"/>
            <a:ext cx="8970429" cy="2152650"/>
          </a:xfrm>
          <a:noFill/>
        </p:spPr>
        <p:txBody>
          <a:bodyPr>
            <a:normAutofit/>
          </a:bodyPr>
          <a:lstStyle/>
          <a:p>
            <a:pPr eaLnBrk="1" hangingPunct="1"/>
            <a:r>
              <a:rPr lang="en-US" altLang="en-US" sz="3600" dirty="0">
                <a:solidFill>
                  <a:srgbClr val="002060"/>
                </a:solidFill>
              </a:rPr>
              <a:t>Military Officers Association </a:t>
            </a:r>
            <a:r>
              <a:rPr lang="en-US" altLang="en-US" sz="3600" i="1" dirty="0">
                <a:solidFill>
                  <a:srgbClr val="002060"/>
                </a:solidFill>
              </a:rPr>
              <a:t>of</a:t>
            </a:r>
            <a:r>
              <a:rPr lang="en-US" altLang="en-US" sz="3600" dirty="0">
                <a:solidFill>
                  <a:srgbClr val="002060"/>
                </a:solidFill>
              </a:rPr>
              <a:t> America</a:t>
            </a:r>
            <a:br>
              <a:rPr lang="en-US" altLang="en-US" sz="3600" dirty="0">
                <a:solidFill>
                  <a:srgbClr val="002060"/>
                </a:solidFill>
              </a:rPr>
            </a:br>
            <a:r>
              <a:rPr lang="en-US" altLang="en-US" sz="4800" dirty="0">
                <a:solidFill>
                  <a:srgbClr val="002060"/>
                </a:solidFill>
              </a:rPr>
              <a:t>WWW.MOAA.ORG</a:t>
            </a:r>
            <a:endParaRPr lang="en-US" altLang="en-US" sz="9600" spc="500" dirty="0">
              <a:solidFill>
                <a:srgbClr val="760F04"/>
              </a:solidFill>
            </a:endParaRPr>
          </a:p>
        </p:txBody>
      </p:sp>
      <p:sp>
        <p:nvSpPr>
          <p:cNvPr id="2" name="TextBox 1"/>
          <p:cNvSpPr txBox="1"/>
          <p:nvPr/>
        </p:nvSpPr>
        <p:spPr>
          <a:xfrm>
            <a:off x="97370" y="2305050"/>
            <a:ext cx="8894229" cy="2954655"/>
          </a:xfrm>
          <a:prstGeom prst="rect">
            <a:avLst/>
          </a:prstGeom>
          <a:noFill/>
        </p:spPr>
        <p:txBody>
          <a:bodyPr wrap="square" rtlCol="0">
            <a:spAutoFit/>
          </a:bodyPr>
          <a:lstStyle/>
          <a:p>
            <a:pPr algn="ctr"/>
            <a:r>
              <a:rPr lang="en-US" sz="3200" b="1" dirty="0">
                <a:solidFill>
                  <a:srgbClr val="002060"/>
                </a:solidFill>
                <a:latin typeface="Gill Sans"/>
              </a:rPr>
              <a:t>Please contact your elected representatives</a:t>
            </a:r>
          </a:p>
          <a:p>
            <a:pPr algn="ctr"/>
            <a:r>
              <a:rPr lang="en-US" sz="3200" b="1" dirty="0">
                <a:solidFill>
                  <a:srgbClr val="002060"/>
                </a:solidFill>
                <a:latin typeface="Gill Sans"/>
              </a:rPr>
              <a:t>Strength comes in numbers</a:t>
            </a:r>
          </a:p>
          <a:p>
            <a:pPr algn="ctr">
              <a:spcAft>
                <a:spcPts val="3600"/>
              </a:spcAft>
            </a:pPr>
            <a:r>
              <a:rPr lang="en-US" sz="3200" b="1" dirty="0">
                <a:solidFill>
                  <a:srgbClr val="002060"/>
                </a:solidFill>
                <a:latin typeface="Gill Sans"/>
              </a:rPr>
              <a:t>Your single voice does matter</a:t>
            </a:r>
          </a:p>
          <a:p>
            <a:pPr algn="ctr"/>
            <a:r>
              <a:rPr lang="en-US" sz="6000" b="1" dirty="0">
                <a:solidFill>
                  <a:srgbClr val="580000"/>
                </a:solidFill>
                <a:latin typeface="Gill Sans"/>
              </a:rPr>
              <a:t>Join MOAA at MOAA.org</a:t>
            </a:r>
          </a:p>
        </p:txBody>
      </p:sp>
    </p:spTree>
    <p:extLst>
      <p:ext uri="{BB962C8B-B14F-4D97-AF65-F5344CB8AC3E}">
        <p14:creationId xmlns:p14="http://schemas.microsoft.com/office/powerpoint/2010/main" val="1327917583"/>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Content Placeholder 2"/>
          <p:cNvSpPr>
            <a:spLocks noGrp="1"/>
          </p:cNvSpPr>
          <p:nvPr>
            <p:ph idx="1"/>
          </p:nvPr>
        </p:nvSpPr>
        <p:spPr>
          <a:xfrm>
            <a:off x="685800" y="1143000"/>
            <a:ext cx="7772400" cy="3733800"/>
          </a:xfrm>
        </p:spPr>
        <p:txBody>
          <a:bodyPr/>
          <a:lstStyle/>
          <a:p>
            <a:pPr marL="0" indent="0" algn="ctr" eaLnBrk="1" hangingPunct="1">
              <a:spcBef>
                <a:spcPct val="0"/>
              </a:spcBef>
              <a:spcAft>
                <a:spcPts val="1800"/>
              </a:spcAft>
              <a:buFont typeface="Wingdings" pitchFamily="2" charset="2"/>
              <a:buNone/>
            </a:pPr>
            <a:r>
              <a:rPr lang="en-US" altLang="en-US" b="1" dirty="0">
                <a:solidFill>
                  <a:srgbClr val="002060"/>
                </a:solidFill>
              </a:rPr>
              <a:t>To All of You Who…</a:t>
            </a:r>
          </a:p>
          <a:p>
            <a:pPr marL="0" indent="0" algn="ctr" eaLnBrk="1" hangingPunct="1">
              <a:spcBef>
                <a:spcPct val="0"/>
              </a:spcBef>
              <a:spcAft>
                <a:spcPts val="600"/>
              </a:spcAft>
              <a:buFont typeface="Wingdings" pitchFamily="2" charset="2"/>
              <a:buNone/>
            </a:pPr>
            <a:r>
              <a:rPr lang="en-US" altLang="en-US" b="1" dirty="0">
                <a:solidFill>
                  <a:srgbClr val="002060"/>
                </a:solidFill>
              </a:rPr>
              <a:t>are wearing the uniform…</a:t>
            </a:r>
          </a:p>
          <a:p>
            <a:pPr marL="0" indent="0" algn="ctr" eaLnBrk="1" hangingPunct="1">
              <a:spcBef>
                <a:spcPct val="0"/>
              </a:spcBef>
              <a:spcAft>
                <a:spcPts val="600"/>
              </a:spcAft>
              <a:buFont typeface="Wingdings" pitchFamily="2" charset="2"/>
              <a:buNone/>
            </a:pPr>
            <a:r>
              <a:rPr lang="en-US" altLang="en-US" b="1" dirty="0">
                <a:solidFill>
                  <a:srgbClr val="002060"/>
                </a:solidFill>
              </a:rPr>
              <a:t>have worn the uniform…</a:t>
            </a:r>
          </a:p>
          <a:p>
            <a:pPr marL="0" indent="0" algn="ctr" eaLnBrk="1" hangingPunct="1">
              <a:spcBef>
                <a:spcPct val="0"/>
              </a:spcBef>
              <a:spcAft>
                <a:spcPts val="2400"/>
              </a:spcAft>
              <a:buFont typeface="Wingdings" pitchFamily="2" charset="2"/>
              <a:buNone/>
            </a:pPr>
            <a:r>
              <a:rPr lang="en-US" altLang="en-US" b="1" dirty="0">
                <a:solidFill>
                  <a:srgbClr val="002060"/>
                </a:solidFill>
              </a:rPr>
              <a:t>supported your Service member…</a:t>
            </a:r>
          </a:p>
          <a:p>
            <a:pPr marL="0" indent="0" algn="ctr" eaLnBrk="1" hangingPunct="1">
              <a:spcBef>
                <a:spcPct val="0"/>
              </a:spcBef>
              <a:buFont typeface="Wingdings" pitchFamily="2" charset="2"/>
              <a:buNone/>
            </a:pPr>
            <a:r>
              <a:rPr lang="en-US" altLang="en-US" sz="5400" b="1" dirty="0">
                <a:solidFill>
                  <a:srgbClr val="002060"/>
                </a:solidFill>
              </a:rPr>
              <a:t>THANK YOU!</a:t>
            </a:r>
          </a:p>
        </p:txBody>
      </p:sp>
    </p:spTree>
    <p:extLst>
      <p:ext uri="{BB962C8B-B14F-4D97-AF65-F5344CB8AC3E}">
        <p14:creationId xmlns:p14="http://schemas.microsoft.com/office/powerpoint/2010/main" val="34908177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5334000" cy="1143000"/>
          </a:xfrm>
        </p:spPr>
        <p:txBody>
          <a:bodyPr>
            <a:normAutofit/>
          </a:bodyPr>
          <a:lstStyle/>
          <a:p>
            <a:r>
              <a:rPr lang="en-US" sz="3600" dirty="0">
                <a:latin typeface="+mj-lt"/>
              </a:rPr>
              <a:t>The Military Coalition</a:t>
            </a:r>
          </a:p>
        </p:txBody>
      </p:sp>
      <p:sp>
        <p:nvSpPr>
          <p:cNvPr id="4" name="Content Placeholder 2">
            <a:extLst>
              <a:ext uri="{FF2B5EF4-FFF2-40B4-BE49-F238E27FC236}">
                <a16:creationId xmlns:a16="http://schemas.microsoft.com/office/drawing/2014/main" id="{37D6BCB3-F4D6-4B81-987E-C14F5D8A9451}"/>
              </a:ext>
            </a:extLst>
          </p:cNvPr>
          <p:cNvSpPr txBox="1">
            <a:spLocks/>
          </p:cNvSpPr>
          <p:nvPr/>
        </p:nvSpPr>
        <p:spPr>
          <a:xfrm>
            <a:off x="596900" y="1600200"/>
            <a:ext cx="8089900" cy="3737635"/>
          </a:xfrm>
          <a:prstGeom prst="rect">
            <a:avLst/>
          </a:prstGeom>
        </p:spPr>
        <p:txBody>
          <a:bodyPr vert="horz" lIns="91440" tIns="45720" rIns="91440" bIns="45720" numCol="4" rtlCol="0">
            <a:normAutofit fontScale="55000" lnSpcReduction="20000"/>
          </a:bodyPr>
          <a:lstStyle>
            <a:lvl1pPr marL="342900" indent="-342900" algn="l" defTabSz="457200" rtl="0" eaLnBrk="1" latinLnBrk="0" hangingPunct="1">
              <a:spcBef>
                <a:spcPct val="20000"/>
              </a:spcBef>
              <a:buFont typeface="Arial"/>
              <a:buChar char="•"/>
              <a:defRPr sz="3200" kern="1200">
                <a:solidFill>
                  <a:srgbClr val="003846"/>
                </a:solidFill>
                <a:latin typeface="Gill Sans"/>
                <a:ea typeface="+mn-ea"/>
                <a:cs typeface="Gill Sans"/>
              </a:defRPr>
            </a:lvl1pPr>
            <a:lvl2pPr marL="742950" indent="-285750" algn="l" defTabSz="457200" rtl="0" eaLnBrk="1" latinLnBrk="0" hangingPunct="1">
              <a:spcBef>
                <a:spcPct val="20000"/>
              </a:spcBef>
              <a:buFont typeface="Arial"/>
              <a:buChar char="–"/>
              <a:defRPr sz="2800" kern="1200">
                <a:solidFill>
                  <a:srgbClr val="003846"/>
                </a:solidFill>
                <a:latin typeface="Gill Sans"/>
                <a:ea typeface="+mn-ea"/>
                <a:cs typeface="Gill Sans"/>
              </a:defRPr>
            </a:lvl2pPr>
            <a:lvl3pPr marL="1143000" indent="-228600" algn="l" defTabSz="457200" rtl="0" eaLnBrk="1" latinLnBrk="0" hangingPunct="1">
              <a:spcBef>
                <a:spcPct val="20000"/>
              </a:spcBef>
              <a:buFont typeface="Arial"/>
              <a:buChar char="•"/>
              <a:defRPr sz="2400" kern="1200">
                <a:solidFill>
                  <a:srgbClr val="003846"/>
                </a:solidFill>
                <a:latin typeface="Gill Sans"/>
                <a:ea typeface="+mn-ea"/>
                <a:cs typeface="Gill Sans"/>
              </a:defRPr>
            </a:lvl3pPr>
            <a:lvl4pPr marL="1600200" indent="-228600" algn="l" defTabSz="457200" rtl="0" eaLnBrk="1" latinLnBrk="0" hangingPunct="1">
              <a:spcBef>
                <a:spcPct val="20000"/>
              </a:spcBef>
              <a:buFont typeface="Arial"/>
              <a:buChar char="–"/>
              <a:defRPr sz="2000" kern="1200">
                <a:solidFill>
                  <a:srgbClr val="003846"/>
                </a:solidFill>
                <a:latin typeface="Gill Sans"/>
                <a:ea typeface="+mn-ea"/>
                <a:cs typeface="Gill Sans"/>
              </a:defRPr>
            </a:lvl4pPr>
            <a:lvl5pPr marL="2057400" indent="-228600" algn="l" defTabSz="457200" rtl="0" eaLnBrk="1" latinLnBrk="0" hangingPunct="1">
              <a:spcBef>
                <a:spcPct val="20000"/>
              </a:spcBef>
              <a:buFont typeface="Arial"/>
              <a:buChar char="»"/>
              <a:defRPr sz="2000" kern="1200">
                <a:solidFill>
                  <a:srgbClr val="003846"/>
                </a:solidFill>
                <a:latin typeface="Gill Sans"/>
                <a:ea typeface="+mn-ea"/>
                <a:cs typeface="Gill San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sz="4500" b="1" dirty="0">
                <a:latin typeface="+mj-lt"/>
              </a:rPr>
              <a:t>AAAA</a:t>
            </a:r>
          </a:p>
          <a:p>
            <a:pPr marL="0" indent="0">
              <a:buFont typeface="Arial"/>
              <a:buNone/>
            </a:pPr>
            <a:r>
              <a:rPr lang="en-US" sz="4500" b="1" dirty="0">
                <a:latin typeface="+mj-lt"/>
              </a:rPr>
              <a:t>AFA</a:t>
            </a:r>
          </a:p>
          <a:p>
            <a:pPr marL="0" indent="0">
              <a:buFont typeface="Arial"/>
              <a:buNone/>
            </a:pPr>
            <a:r>
              <a:rPr lang="en-US" sz="4500" b="1" dirty="0">
                <a:latin typeface="+mj-lt"/>
              </a:rPr>
              <a:t>AFSA</a:t>
            </a:r>
          </a:p>
          <a:p>
            <a:pPr marL="0" indent="0">
              <a:buNone/>
            </a:pPr>
            <a:r>
              <a:rPr lang="en-US" sz="4500" b="1" dirty="0">
                <a:latin typeface="+mj-lt"/>
              </a:rPr>
              <a:t>AMSUS</a:t>
            </a:r>
          </a:p>
          <a:p>
            <a:pPr marL="0" indent="0">
              <a:buNone/>
            </a:pPr>
            <a:r>
              <a:rPr lang="en-US" sz="4500" b="1" dirty="0">
                <a:latin typeface="+mj-lt"/>
              </a:rPr>
              <a:t>AMVETS</a:t>
            </a:r>
          </a:p>
          <a:p>
            <a:pPr marL="0" indent="0">
              <a:buNone/>
            </a:pPr>
            <a:r>
              <a:rPr lang="en-US" sz="4500" b="1" dirty="0">
                <a:latin typeface="+mj-lt"/>
              </a:rPr>
              <a:t>AUSA</a:t>
            </a:r>
          </a:p>
          <a:p>
            <a:pPr marL="0" indent="0">
              <a:buNone/>
            </a:pPr>
            <a:r>
              <a:rPr lang="en-US" sz="4500" b="1" dirty="0">
                <a:latin typeface="+mj-lt"/>
              </a:rPr>
              <a:t>AUSN</a:t>
            </a:r>
          </a:p>
          <a:p>
            <a:pPr marL="0" indent="0">
              <a:buNone/>
            </a:pPr>
            <a:r>
              <a:rPr lang="en-US" sz="4500" b="1" dirty="0">
                <a:latin typeface="+mj-lt"/>
              </a:rPr>
              <a:t>BVA</a:t>
            </a:r>
          </a:p>
          <a:p>
            <a:pPr marL="0" indent="0">
              <a:buNone/>
            </a:pPr>
            <a:r>
              <a:rPr lang="en-US" sz="4500" b="1" dirty="0">
                <a:latin typeface="+mj-lt"/>
              </a:rPr>
              <a:t>COA</a:t>
            </a:r>
          </a:p>
          <a:p>
            <a:pPr marL="0" indent="0">
              <a:buNone/>
            </a:pPr>
            <a:r>
              <a:rPr lang="en-US" sz="4500" b="1" dirty="0">
                <a:latin typeface="+mj-lt"/>
              </a:rPr>
              <a:t>CWOA</a:t>
            </a:r>
          </a:p>
          <a:p>
            <a:pPr marL="0" indent="0">
              <a:buNone/>
            </a:pPr>
            <a:r>
              <a:rPr lang="en-US" sz="4500" b="1" dirty="0">
                <a:latin typeface="+mj-lt"/>
              </a:rPr>
              <a:t>EANGUS</a:t>
            </a:r>
          </a:p>
          <a:p>
            <a:pPr marL="0" indent="0">
              <a:buNone/>
            </a:pPr>
            <a:r>
              <a:rPr lang="en-US" sz="4500" b="1" dirty="0">
                <a:latin typeface="+mj-lt"/>
              </a:rPr>
              <a:t>FRA</a:t>
            </a:r>
          </a:p>
          <a:p>
            <a:pPr marL="0" indent="0">
              <a:buNone/>
            </a:pPr>
            <a:r>
              <a:rPr lang="en-US" sz="4500" b="1" dirty="0">
                <a:latin typeface="+mj-lt"/>
              </a:rPr>
              <a:t>GSW</a:t>
            </a:r>
          </a:p>
          <a:p>
            <a:pPr marL="0" indent="0">
              <a:buNone/>
            </a:pPr>
            <a:r>
              <a:rPr lang="en-US" sz="4500" b="1" dirty="0">
                <a:latin typeface="+mj-lt"/>
              </a:rPr>
              <a:t>IAVA</a:t>
            </a:r>
          </a:p>
          <a:p>
            <a:pPr marL="0" indent="0">
              <a:buNone/>
            </a:pPr>
            <a:r>
              <a:rPr lang="en-US" sz="4500" b="1" dirty="0">
                <a:latin typeface="+mj-lt"/>
              </a:rPr>
              <a:t>JWV</a:t>
            </a:r>
          </a:p>
          <a:p>
            <a:pPr marL="0" indent="0">
              <a:buNone/>
            </a:pPr>
            <a:r>
              <a:rPr lang="en-US" sz="4500" b="1" dirty="0">
                <a:latin typeface="+mj-lt"/>
              </a:rPr>
              <a:t>MCA</a:t>
            </a:r>
          </a:p>
          <a:p>
            <a:pPr marL="0" indent="0">
              <a:buNone/>
            </a:pPr>
            <a:r>
              <a:rPr lang="en-US" sz="4500" b="1" dirty="0">
                <a:latin typeface="+mj-lt"/>
              </a:rPr>
              <a:t>MCL</a:t>
            </a:r>
          </a:p>
          <a:p>
            <a:pPr marL="0" indent="0">
              <a:buNone/>
            </a:pPr>
            <a:r>
              <a:rPr lang="en-US" sz="4500" b="1" dirty="0">
                <a:latin typeface="+mj-lt"/>
              </a:rPr>
              <a:t>MCRA</a:t>
            </a:r>
          </a:p>
          <a:p>
            <a:pPr marL="0" indent="0">
              <a:buNone/>
            </a:pPr>
            <a:r>
              <a:rPr lang="en-US" sz="4500" b="1" dirty="0">
                <a:solidFill>
                  <a:schemeClr val="tx1"/>
                </a:solidFill>
                <a:latin typeface="+mj-lt"/>
              </a:rPr>
              <a:t>MOAA</a:t>
            </a:r>
          </a:p>
          <a:p>
            <a:pPr marL="0" indent="0">
              <a:buNone/>
            </a:pPr>
            <a:r>
              <a:rPr lang="en-US" sz="4500" b="1" dirty="0">
                <a:latin typeface="+mj-lt"/>
              </a:rPr>
              <a:t>MOPH</a:t>
            </a:r>
          </a:p>
          <a:p>
            <a:pPr marL="0" indent="0">
              <a:buNone/>
            </a:pPr>
            <a:r>
              <a:rPr lang="en-US" sz="4500" b="1" dirty="0">
                <a:latin typeface="+mj-lt"/>
              </a:rPr>
              <a:t>NERA</a:t>
            </a:r>
          </a:p>
          <a:p>
            <a:pPr marL="0" indent="0">
              <a:buNone/>
            </a:pPr>
            <a:r>
              <a:rPr lang="en-US" sz="4500" b="1" dirty="0">
                <a:latin typeface="+mj-lt"/>
              </a:rPr>
              <a:t>NCOA</a:t>
            </a:r>
          </a:p>
          <a:p>
            <a:pPr marL="0" indent="0">
              <a:buNone/>
            </a:pPr>
            <a:r>
              <a:rPr lang="en-US" sz="4500" b="1" dirty="0">
                <a:latin typeface="+mj-lt"/>
              </a:rPr>
              <a:t>NGAUS</a:t>
            </a:r>
          </a:p>
          <a:p>
            <a:pPr marL="0" indent="0">
              <a:buNone/>
            </a:pPr>
            <a:r>
              <a:rPr lang="en-US" sz="4500" b="1" dirty="0">
                <a:solidFill>
                  <a:schemeClr val="tx1"/>
                </a:solidFill>
                <a:latin typeface="+mj-lt"/>
              </a:rPr>
              <a:t>NMFA</a:t>
            </a:r>
          </a:p>
          <a:p>
            <a:pPr marL="0" indent="0">
              <a:buNone/>
            </a:pPr>
            <a:r>
              <a:rPr lang="en-US" sz="4500" b="1" dirty="0">
                <a:latin typeface="+mj-lt"/>
              </a:rPr>
              <a:t>ROA</a:t>
            </a:r>
          </a:p>
          <a:p>
            <a:pPr marL="0" indent="0">
              <a:buNone/>
            </a:pPr>
            <a:r>
              <a:rPr lang="en-US" sz="4500" b="1" dirty="0">
                <a:latin typeface="+mj-lt"/>
              </a:rPr>
              <a:t>SWAN</a:t>
            </a:r>
          </a:p>
          <a:p>
            <a:pPr marL="0" indent="0">
              <a:buNone/>
            </a:pPr>
            <a:r>
              <a:rPr lang="en-US" sz="4500" b="1" dirty="0">
                <a:latin typeface="+mj-lt"/>
              </a:rPr>
              <a:t>TAPS</a:t>
            </a:r>
          </a:p>
          <a:p>
            <a:pPr marL="0" indent="0">
              <a:buNone/>
            </a:pPr>
            <a:r>
              <a:rPr lang="en-US" sz="4500" b="1" dirty="0">
                <a:latin typeface="+mj-lt"/>
              </a:rPr>
              <a:t>TIF</a:t>
            </a:r>
          </a:p>
          <a:p>
            <a:pPr marL="0" indent="0">
              <a:buNone/>
            </a:pPr>
            <a:r>
              <a:rPr lang="en-US" sz="4500" b="1" dirty="0">
                <a:latin typeface="+mj-lt"/>
              </a:rPr>
              <a:t>TREA</a:t>
            </a:r>
          </a:p>
          <a:p>
            <a:pPr marL="0" indent="0">
              <a:buNone/>
            </a:pPr>
            <a:r>
              <a:rPr lang="en-US" sz="4500" b="1" dirty="0">
                <a:latin typeface="+mj-lt"/>
              </a:rPr>
              <a:t>USAWOA</a:t>
            </a:r>
          </a:p>
          <a:p>
            <a:pPr marL="0" indent="0">
              <a:buNone/>
            </a:pPr>
            <a:r>
              <a:rPr lang="en-US" sz="4500" b="1" dirty="0">
                <a:latin typeface="+mj-lt"/>
              </a:rPr>
              <a:t>USCGPOA</a:t>
            </a:r>
          </a:p>
          <a:p>
            <a:pPr marL="0" indent="0">
              <a:buNone/>
            </a:pPr>
            <a:r>
              <a:rPr lang="en-US" sz="4500" b="1" dirty="0">
                <a:latin typeface="+mj-lt"/>
              </a:rPr>
              <a:t>VFW</a:t>
            </a:r>
          </a:p>
          <a:p>
            <a:pPr marL="0" indent="0">
              <a:buNone/>
            </a:pPr>
            <a:r>
              <a:rPr lang="en-US" sz="4500" b="1" dirty="0">
                <a:latin typeface="+mj-lt"/>
              </a:rPr>
              <a:t>VVA</a:t>
            </a:r>
          </a:p>
          <a:p>
            <a:pPr marL="0" indent="0">
              <a:buNone/>
            </a:pPr>
            <a:r>
              <a:rPr lang="en-US" sz="4500" b="1" dirty="0">
                <a:latin typeface="+mj-lt"/>
              </a:rPr>
              <a:t>VETS FIRST</a:t>
            </a:r>
          </a:p>
          <a:p>
            <a:pPr marL="0" indent="0">
              <a:buNone/>
            </a:pPr>
            <a:r>
              <a:rPr lang="en-US" sz="4500" b="1" dirty="0">
                <a:latin typeface="+mj-lt"/>
              </a:rPr>
              <a:t>WWP</a:t>
            </a:r>
            <a:endParaRPr lang="en-US" sz="2800" b="1" dirty="0">
              <a:latin typeface="+mj-lt"/>
            </a:endParaRPr>
          </a:p>
        </p:txBody>
      </p:sp>
      <p:sp>
        <p:nvSpPr>
          <p:cNvPr id="5" name="TextBox 4">
            <a:extLst>
              <a:ext uri="{FF2B5EF4-FFF2-40B4-BE49-F238E27FC236}">
                <a16:creationId xmlns:a16="http://schemas.microsoft.com/office/drawing/2014/main" id="{3C7EBDB6-44FB-41E7-90A0-C4FCF66F4E15}"/>
              </a:ext>
            </a:extLst>
          </p:cNvPr>
          <p:cNvSpPr txBox="1"/>
          <p:nvPr/>
        </p:nvSpPr>
        <p:spPr>
          <a:xfrm>
            <a:off x="800543" y="6087042"/>
            <a:ext cx="3199915" cy="369332"/>
          </a:xfrm>
          <a:prstGeom prst="rect">
            <a:avLst/>
          </a:prstGeom>
          <a:noFill/>
        </p:spPr>
        <p:txBody>
          <a:bodyPr wrap="none" rtlCol="0">
            <a:spAutoFit/>
          </a:bodyPr>
          <a:lstStyle/>
          <a:p>
            <a:r>
              <a:rPr lang="en-US"/>
              <a:t>Source: </a:t>
            </a:r>
            <a:r>
              <a:rPr lang="en-US">
                <a:hlinkClick r:id="rId3"/>
              </a:rPr>
              <a:t>The Military Coalition</a:t>
            </a:r>
            <a:endParaRPr lang="en-US"/>
          </a:p>
        </p:txBody>
      </p:sp>
      <p:pic>
        <p:nvPicPr>
          <p:cNvPr id="6" name="Picture 5">
            <a:extLst>
              <a:ext uri="{FF2B5EF4-FFF2-40B4-BE49-F238E27FC236}">
                <a16:creationId xmlns:a16="http://schemas.microsoft.com/office/drawing/2014/main" id="{13FD07AB-A26B-4255-BBAB-701C1730BDE6}"/>
              </a:ext>
            </a:extLst>
          </p:cNvPr>
          <p:cNvPicPr>
            <a:picLocks noChangeAspect="1"/>
          </p:cNvPicPr>
          <p:nvPr/>
        </p:nvPicPr>
        <p:blipFill rotWithShape="1">
          <a:blip r:embed="rId4"/>
          <a:srcRect l="25833" t="11481" r="36666" b="64815"/>
          <a:stretch/>
        </p:blipFill>
        <p:spPr>
          <a:xfrm>
            <a:off x="5791200" y="326789"/>
            <a:ext cx="2921335" cy="1038697"/>
          </a:xfrm>
          <a:prstGeom prst="rect">
            <a:avLst/>
          </a:prstGeom>
        </p:spPr>
      </p:pic>
      <p:sp>
        <p:nvSpPr>
          <p:cNvPr id="7" name="TextBox 6">
            <a:extLst>
              <a:ext uri="{FF2B5EF4-FFF2-40B4-BE49-F238E27FC236}">
                <a16:creationId xmlns:a16="http://schemas.microsoft.com/office/drawing/2014/main" id="{25763C23-A791-4300-907E-FE83A92A9231}"/>
              </a:ext>
            </a:extLst>
          </p:cNvPr>
          <p:cNvSpPr txBox="1"/>
          <p:nvPr/>
        </p:nvSpPr>
        <p:spPr>
          <a:xfrm>
            <a:off x="3127573" y="5258787"/>
            <a:ext cx="5778120" cy="523220"/>
          </a:xfrm>
          <a:prstGeom prst="rect">
            <a:avLst/>
          </a:prstGeom>
          <a:noFill/>
        </p:spPr>
        <p:txBody>
          <a:bodyPr wrap="none" rtlCol="0">
            <a:spAutoFit/>
          </a:bodyPr>
          <a:lstStyle/>
          <a:p>
            <a:r>
              <a:rPr lang="en-US" sz="2800" b="1" dirty="0">
                <a:solidFill>
                  <a:srgbClr val="002060"/>
                </a:solidFill>
              </a:rPr>
              <a:t>35 Organizations—5.5 million strong</a:t>
            </a:r>
          </a:p>
        </p:txBody>
      </p:sp>
    </p:spTree>
    <p:extLst>
      <p:ext uri="{BB962C8B-B14F-4D97-AF65-F5344CB8AC3E}">
        <p14:creationId xmlns:p14="http://schemas.microsoft.com/office/powerpoint/2010/main" val="8008869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3"/>
          <p:cNvSpPr>
            <a:spLocks noGrp="1" noChangeArrowheads="1"/>
          </p:cNvSpPr>
          <p:nvPr>
            <p:ph type="subTitle" idx="1"/>
          </p:nvPr>
        </p:nvSpPr>
        <p:spPr>
          <a:xfrm>
            <a:off x="100012" y="2133600"/>
            <a:ext cx="8943975" cy="1905000"/>
          </a:xfrm>
        </p:spPr>
        <p:txBody>
          <a:bodyPr>
            <a:normAutofit/>
          </a:bodyPr>
          <a:lstStyle/>
          <a:p>
            <a:pPr eaLnBrk="1" hangingPunct="1">
              <a:spcBef>
                <a:spcPts val="0"/>
              </a:spcBef>
            </a:pPr>
            <a:r>
              <a:rPr lang="en-US" altLang="en-US" sz="5400" b="1" dirty="0">
                <a:solidFill>
                  <a:srgbClr val="002060"/>
                </a:solidFill>
              </a:rPr>
              <a:t>The Legislative</a:t>
            </a:r>
          </a:p>
          <a:p>
            <a:pPr eaLnBrk="1" hangingPunct="1">
              <a:spcBef>
                <a:spcPts val="0"/>
              </a:spcBef>
            </a:pPr>
            <a:r>
              <a:rPr lang="en-US" altLang="en-US" sz="5400" b="1" dirty="0">
                <a:solidFill>
                  <a:srgbClr val="002060"/>
                </a:solidFill>
              </a:rPr>
              <a:t>Big Picture</a:t>
            </a:r>
          </a:p>
        </p:txBody>
      </p:sp>
    </p:spTree>
    <p:extLst>
      <p:ext uri="{BB962C8B-B14F-4D97-AF65-F5344CB8AC3E}">
        <p14:creationId xmlns:p14="http://schemas.microsoft.com/office/powerpoint/2010/main" val="17825873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1036" y="115952"/>
            <a:ext cx="8915400" cy="784479"/>
          </a:xfrm>
        </p:spPr>
        <p:txBody>
          <a:bodyPr>
            <a:noAutofit/>
          </a:bodyPr>
          <a:lstStyle/>
          <a:p>
            <a:r>
              <a:rPr lang="en-US" dirty="0"/>
              <a:t>Where the Fed Money Goes</a:t>
            </a: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1120280433"/>
              </p:ext>
            </p:extLst>
          </p:nvPr>
        </p:nvGraphicFramePr>
        <p:xfrm>
          <a:off x="3974682" y="2383485"/>
          <a:ext cx="4940717" cy="401731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Content Placeholder 6"/>
          <p:cNvGraphicFramePr>
            <a:graphicFrameLocks/>
          </p:cNvGraphicFramePr>
          <p:nvPr>
            <p:extLst>
              <p:ext uri="{D42A27DB-BD31-4B8C-83A1-F6EECF244321}">
                <p14:modId xmlns:p14="http://schemas.microsoft.com/office/powerpoint/2010/main" val="3528707139"/>
              </p:ext>
            </p:extLst>
          </p:nvPr>
        </p:nvGraphicFramePr>
        <p:xfrm>
          <a:off x="477547" y="1223023"/>
          <a:ext cx="4548947" cy="3501377"/>
        </p:xfrm>
        <a:graphic>
          <a:graphicData uri="http://schemas.openxmlformats.org/drawingml/2006/chart">
            <c:chart xmlns:c="http://schemas.openxmlformats.org/drawingml/2006/chart" xmlns:r="http://schemas.openxmlformats.org/officeDocument/2006/relationships" r:id="rId4"/>
          </a:graphicData>
        </a:graphic>
      </p:graphicFrame>
      <p:sp>
        <p:nvSpPr>
          <p:cNvPr id="12" name="TextBox 11"/>
          <p:cNvSpPr txBox="1"/>
          <p:nvPr/>
        </p:nvSpPr>
        <p:spPr>
          <a:xfrm>
            <a:off x="2335063" y="4190278"/>
            <a:ext cx="883575" cy="507831"/>
          </a:xfrm>
          <a:prstGeom prst="rect">
            <a:avLst/>
          </a:prstGeom>
          <a:solidFill>
            <a:srgbClr val="FFFF00"/>
          </a:solidFill>
          <a:ln>
            <a:solidFill>
              <a:schemeClr val="tx1"/>
            </a:solidFill>
          </a:ln>
        </p:spPr>
        <p:txBody>
          <a:bodyPr wrap="none" rtlCol="0">
            <a:spAutoFit/>
          </a:bodyPr>
          <a:lstStyle/>
          <a:p>
            <a:pPr algn="ctr"/>
            <a:r>
              <a:rPr lang="en-US" sz="2700" b="1" dirty="0">
                <a:latin typeface="Gill Sans"/>
              </a:rPr>
              <a:t>1966</a:t>
            </a:r>
          </a:p>
        </p:txBody>
      </p:sp>
      <p:sp>
        <p:nvSpPr>
          <p:cNvPr id="13" name="TextBox 12"/>
          <p:cNvSpPr txBox="1"/>
          <p:nvPr/>
        </p:nvSpPr>
        <p:spPr>
          <a:xfrm>
            <a:off x="1004977" y="2383485"/>
            <a:ext cx="1647375" cy="646331"/>
          </a:xfrm>
          <a:prstGeom prst="rect">
            <a:avLst/>
          </a:prstGeom>
          <a:noFill/>
        </p:spPr>
        <p:txBody>
          <a:bodyPr wrap="square" rtlCol="0">
            <a:spAutoFit/>
          </a:bodyPr>
          <a:lstStyle/>
          <a:p>
            <a:pPr algn="ctr"/>
            <a:r>
              <a:rPr lang="en-US" b="1" dirty="0">
                <a:solidFill>
                  <a:schemeClr val="bg1"/>
                </a:solidFill>
              </a:rPr>
              <a:t>Discretionary Spending</a:t>
            </a:r>
          </a:p>
        </p:txBody>
      </p:sp>
      <p:sp>
        <p:nvSpPr>
          <p:cNvPr id="14" name="TextBox 13"/>
          <p:cNvSpPr txBox="1"/>
          <p:nvPr/>
        </p:nvSpPr>
        <p:spPr>
          <a:xfrm flipH="1">
            <a:off x="3379762" y="1202082"/>
            <a:ext cx="1549619" cy="646331"/>
          </a:xfrm>
          <a:prstGeom prst="rect">
            <a:avLst/>
          </a:prstGeom>
          <a:noFill/>
        </p:spPr>
        <p:txBody>
          <a:bodyPr wrap="square" rtlCol="0">
            <a:spAutoFit/>
          </a:bodyPr>
          <a:lstStyle/>
          <a:p>
            <a:pPr algn="ctr"/>
            <a:r>
              <a:rPr lang="en-US" b="1" dirty="0">
                <a:solidFill>
                  <a:srgbClr val="001848"/>
                </a:solidFill>
              </a:rPr>
              <a:t>Mandatory Spending </a:t>
            </a:r>
          </a:p>
        </p:txBody>
      </p:sp>
      <p:sp>
        <p:nvSpPr>
          <p:cNvPr id="5" name="TextBox 4"/>
          <p:cNvSpPr txBox="1"/>
          <p:nvPr/>
        </p:nvSpPr>
        <p:spPr>
          <a:xfrm>
            <a:off x="94889" y="5930784"/>
            <a:ext cx="6760125" cy="800219"/>
          </a:xfrm>
          <a:prstGeom prst="rect">
            <a:avLst/>
          </a:prstGeom>
          <a:solidFill>
            <a:schemeClr val="bg1"/>
          </a:solidFill>
        </p:spPr>
        <p:txBody>
          <a:bodyPr wrap="square" rtlCol="0">
            <a:spAutoFit/>
          </a:bodyPr>
          <a:lstStyle/>
          <a:p>
            <a:r>
              <a:rPr lang="en-US" sz="900" dirty="0"/>
              <a:t>“Discretionary spending now makes up only about a third of the federal budget, with the remaining two-thirds coming from entitlement programs and other "mandatory" spending, according to figures from the </a:t>
            </a:r>
            <a:r>
              <a:rPr lang="en-US" sz="900" b="1" dirty="0"/>
              <a:t>House Budget Committee</a:t>
            </a:r>
            <a:r>
              <a:rPr lang="en-US" sz="900" dirty="0"/>
              <a:t>. And it wasn't always so. In 1966, those ratios were almost precisely reversed, with entitlement money making up just a third of the budget, committee figures show.” Congressional Quarterly  5Feb16 “Evading the Elephant” Numbers from OMB, @Federal-Budget.insidegov.com and Congressional Research Service, “Mandatory Spending Since 1962.” March 2015.</a:t>
            </a:r>
          </a:p>
        </p:txBody>
      </p:sp>
      <p:grpSp>
        <p:nvGrpSpPr>
          <p:cNvPr id="3" name="Group 2"/>
          <p:cNvGrpSpPr/>
          <p:nvPr/>
        </p:nvGrpSpPr>
        <p:grpSpPr>
          <a:xfrm>
            <a:off x="4787726" y="2438478"/>
            <a:ext cx="4247790" cy="2288242"/>
            <a:chOff x="6594146" y="1877468"/>
            <a:chExt cx="5387376" cy="2219414"/>
          </a:xfrm>
        </p:grpSpPr>
        <p:sp>
          <p:nvSpPr>
            <p:cNvPr id="8" name="TextBox 7"/>
            <p:cNvSpPr txBox="1"/>
            <p:nvPr/>
          </p:nvSpPr>
          <p:spPr>
            <a:xfrm>
              <a:off x="9711294" y="1963802"/>
              <a:ext cx="2270228" cy="626890"/>
            </a:xfrm>
            <a:prstGeom prst="rect">
              <a:avLst/>
            </a:prstGeom>
            <a:noFill/>
          </p:spPr>
          <p:txBody>
            <a:bodyPr wrap="square" rtlCol="0">
              <a:spAutoFit/>
            </a:bodyPr>
            <a:lstStyle/>
            <a:p>
              <a:pPr algn="ctr"/>
              <a:r>
                <a:rPr lang="en-US" b="1" dirty="0">
                  <a:solidFill>
                    <a:srgbClr val="001848"/>
                  </a:solidFill>
                </a:rPr>
                <a:t>Discretionary Spending</a:t>
              </a:r>
            </a:p>
          </p:txBody>
        </p:sp>
        <p:sp>
          <p:nvSpPr>
            <p:cNvPr id="9" name="TextBox 8"/>
            <p:cNvSpPr txBox="1"/>
            <p:nvPr/>
          </p:nvSpPr>
          <p:spPr>
            <a:xfrm flipH="1">
              <a:off x="6594146" y="3218129"/>
              <a:ext cx="2090388" cy="626890"/>
            </a:xfrm>
            <a:prstGeom prst="rect">
              <a:avLst/>
            </a:prstGeom>
            <a:noFill/>
          </p:spPr>
          <p:txBody>
            <a:bodyPr wrap="square" rtlCol="0">
              <a:spAutoFit/>
            </a:bodyPr>
            <a:lstStyle/>
            <a:p>
              <a:pPr algn="ctr"/>
              <a:r>
                <a:rPr lang="en-US" b="1" dirty="0">
                  <a:solidFill>
                    <a:schemeClr val="bg1"/>
                  </a:solidFill>
                </a:rPr>
                <a:t>Mandatory Spending </a:t>
              </a:r>
            </a:p>
          </p:txBody>
        </p:sp>
        <p:sp>
          <p:nvSpPr>
            <p:cNvPr id="10" name="TextBox 9"/>
            <p:cNvSpPr txBox="1"/>
            <p:nvPr/>
          </p:nvSpPr>
          <p:spPr>
            <a:xfrm>
              <a:off x="8148938" y="1877468"/>
              <a:ext cx="1094288" cy="493463"/>
            </a:xfrm>
            <a:prstGeom prst="rect">
              <a:avLst/>
            </a:prstGeom>
            <a:solidFill>
              <a:srgbClr val="FFFF00"/>
            </a:solidFill>
            <a:ln>
              <a:solidFill>
                <a:schemeClr val="tx1"/>
              </a:solidFill>
            </a:ln>
          </p:spPr>
          <p:txBody>
            <a:bodyPr wrap="square" rtlCol="0">
              <a:spAutoFit/>
            </a:bodyPr>
            <a:lstStyle/>
            <a:p>
              <a:pPr algn="ctr"/>
              <a:r>
                <a:rPr lang="en-US" sz="2700" b="1" dirty="0"/>
                <a:t>Now</a:t>
              </a:r>
            </a:p>
          </p:txBody>
        </p:sp>
        <p:sp>
          <p:nvSpPr>
            <p:cNvPr id="6" name="TextBox 5"/>
            <p:cNvSpPr txBox="1"/>
            <p:nvPr/>
          </p:nvSpPr>
          <p:spPr>
            <a:xfrm>
              <a:off x="9382132" y="2744561"/>
              <a:ext cx="1145015" cy="447779"/>
            </a:xfrm>
            <a:prstGeom prst="rect">
              <a:avLst/>
            </a:prstGeom>
            <a:noFill/>
          </p:spPr>
          <p:txBody>
            <a:bodyPr wrap="none" rtlCol="0">
              <a:spAutoFit/>
            </a:bodyPr>
            <a:lstStyle/>
            <a:p>
              <a:pPr algn="ctr"/>
              <a:r>
                <a:rPr lang="en-US" sz="2400" b="1" dirty="0">
                  <a:solidFill>
                    <a:schemeClr val="bg1"/>
                  </a:solidFill>
                  <a:latin typeface="Arial Black" panose="020B0A04020102020204" pitchFamily="34" charset="0"/>
                </a:rPr>
                <a:t>29%</a:t>
              </a:r>
            </a:p>
          </p:txBody>
        </p:sp>
        <p:sp>
          <p:nvSpPr>
            <p:cNvPr id="15" name="TextBox 14"/>
            <p:cNvSpPr txBox="1"/>
            <p:nvPr/>
          </p:nvSpPr>
          <p:spPr>
            <a:xfrm>
              <a:off x="8609238" y="3649103"/>
              <a:ext cx="1145015" cy="447779"/>
            </a:xfrm>
            <a:prstGeom prst="rect">
              <a:avLst/>
            </a:prstGeom>
            <a:noFill/>
          </p:spPr>
          <p:txBody>
            <a:bodyPr wrap="none" rtlCol="0">
              <a:spAutoFit/>
            </a:bodyPr>
            <a:lstStyle/>
            <a:p>
              <a:pPr algn="ctr"/>
              <a:r>
                <a:rPr lang="en-US" sz="2400" b="1" dirty="0">
                  <a:solidFill>
                    <a:schemeClr val="bg1"/>
                  </a:solidFill>
                  <a:latin typeface="Arial Black" panose="020B0A04020102020204" pitchFamily="34" charset="0"/>
                </a:rPr>
                <a:t>71%</a:t>
              </a:r>
            </a:p>
          </p:txBody>
        </p:sp>
      </p:grpSp>
      <p:sp>
        <p:nvSpPr>
          <p:cNvPr id="16" name="TextBox 15"/>
          <p:cNvSpPr txBox="1"/>
          <p:nvPr/>
        </p:nvSpPr>
        <p:spPr>
          <a:xfrm>
            <a:off x="2282422" y="2966072"/>
            <a:ext cx="902811" cy="461665"/>
          </a:xfrm>
          <a:prstGeom prst="rect">
            <a:avLst/>
          </a:prstGeom>
          <a:noFill/>
        </p:spPr>
        <p:txBody>
          <a:bodyPr wrap="none" rtlCol="0">
            <a:spAutoFit/>
          </a:bodyPr>
          <a:lstStyle/>
          <a:p>
            <a:pPr algn="ctr"/>
            <a:r>
              <a:rPr lang="en-US" sz="2400" b="1" dirty="0">
                <a:solidFill>
                  <a:schemeClr val="bg1"/>
                </a:solidFill>
                <a:latin typeface="Arial Black" panose="020B0A04020102020204" pitchFamily="34" charset="0"/>
              </a:rPr>
              <a:t>70%</a:t>
            </a:r>
          </a:p>
        </p:txBody>
      </p:sp>
      <p:sp>
        <p:nvSpPr>
          <p:cNvPr id="17" name="TextBox 16"/>
          <p:cNvSpPr txBox="1"/>
          <p:nvPr/>
        </p:nvSpPr>
        <p:spPr>
          <a:xfrm>
            <a:off x="3334877" y="2059314"/>
            <a:ext cx="902811" cy="461665"/>
          </a:xfrm>
          <a:prstGeom prst="rect">
            <a:avLst/>
          </a:prstGeom>
          <a:noFill/>
        </p:spPr>
        <p:txBody>
          <a:bodyPr wrap="none" rtlCol="0">
            <a:spAutoFit/>
          </a:bodyPr>
          <a:lstStyle/>
          <a:p>
            <a:pPr algn="ctr"/>
            <a:r>
              <a:rPr lang="en-US" sz="2400" b="1" dirty="0">
                <a:solidFill>
                  <a:schemeClr val="bg1"/>
                </a:solidFill>
                <a:latin typeface="Arial Black" panose="020B0A04020102020204" pitchFamily="34" charset="0"/>
              </a:rPr>
              <a:t>30%</a:t>
            </a:r>
          </a:p>
        </p:txBody>
      </p:sp>
    </p:spTree>
    <p:extLst>
      <p:ext uri="{BB962C8B-B14F-4D97-AF65-F5344CB8AC3E}">
        <p14:creationId xmlns:p14="http://schemas.microsoft.com/office/powerpoint/2010/main" val="27493871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066800"/>
          </a:xfrm>
        </p:spPr>
        <p:txBody>
          <a:bodyPr>
            <a:normAutofit/>
          </a:bodyPr>
          <a:lstStyle/>
          <a:p>
            <a:r>
              <a:rPr lang="en-US" sz="4800" dirty="0"/>
              <a:t>Mandatory Spending</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010262714"/>
              </p:ext>
            </p:extLst>
          </p:nvPr>
        </p:nvGraphicFramePr>
        <p:xfrm>
          <a:off x="76200" y="1143000"/>
          <a:ext cx="8915400" cy="5486400"/>
        </p:xfrm>
        <a:graphic>
          <a:graphicData uri="http://schemas.openxmlformats.org/drawingml/2006/chart">
            <c:chart xmlns:c="http://schemas.openxmlformats.org/drawingml/2006/chart" xmlns:r="http://schemas.openxmlformats.org/officeDocument/2006/relationships" r:id="rId2"/>
          </a:graphicData>
        </a:graphic>
      </p:graphicFrame>
      <p:grpSp>
        <p:nvGrpSpPr>
          <p:cNvPr id="7" name="Group 6">
            <a:extLst>
              <a:ext uri="{FF2B5EF4-FFF2-40B4-BE49-F238E27FC236}">
                <a16:creationId xmlns:a16="http://schemas.microsoft.com/office/drawing/2014/main" id="{1B20A16D-1C1A-4817-9094-32B8D32C936A}"/>
              </a:ext>
            </a:extLst>
          </p:cNvPr>
          <p:cNvGrpSpPr/>
          <p:nvPr/>
        </p:nvGrpSpPr>
        <p:grpSpPr>
          <a:xfrm>
            <a:off x="2971800" y="1662768"/>
            <a:ext cx="3649759" cy="3558539"/>
            <a:chOff x="2971800" y="1662768"/>
            <a:chExt cx="3649759" cy="3558539"/>
          </a:xfrm>
        </p:grpSpPr>
        <p:sp>
          <p:nvSpPr>
            <p:cNvPr id="3" name="TextBox 2">
              <a:extLst>
                <a:ext uri="{FF2B5EF4-FFF2-40B4-BE49-F238E27FC236}">
                  <a16:creationId xmlns:a16="http://schemas.microsoft.com/office/drawing/2014/main" id="{B063FFB2-9F01-4B44-823B-C176A4E12598}"/>
                </a:ext>
              </a:extLst>
            </p:cNvPr>
            <p:cNvSpPr txBox="1"/>
            <p:nvPr/>
          </p:nvSpPr>
          <p:spPr>
            <a:xfrm>
              <a:off x="5029200" y="2905780"/>
              <a:ext cx="1592359" cy="523220"/>
            </a:xfrm>
            <a:prstGeom prst="rect">
              <a:avLst/>
            </a:prstGeom>
            <a:noFill/>
          </p:spPr>
          <p:txBody>
            <a:bodyPr wrap="none" rtlCol="0">
              <a:spAutoFit/>
            </a:bodyPr>
            <a:lstStyle/>
            <a:p>
              <a:pPr algn="ctr"/>
              <a:r>
                <a:rPr lang="en-US" sz="2800" b="1" dirty="0">
                  <a:solidFill>
                    <a:srgbClr val="FFFF00"/>
                  </a:solidFill>
                </a:rPr>
                <a:t>Medicare</a:t>
              </a:r>
            </a:p>
          </p:txBody>
        </p:sp>
        <p:sp>
          <p:nvSpPr>
            <p:cNvPr id="4" name="TextBox 3">
              <a:extLst>
                <a:ext uri="{FF2B5EF4-FFF2-40B4-BE49-F238E27FC236}">
                  <a16:creationId xmlns:a16="http://schemas.microsoft.com/office/drawing/2014/main" id="{71FA3C2D-BC4F-4829-9AFF-C536270DF820}"/>
                </a:ext>
              </a:extLst>
            </p:cNvPr>
            <p:cNvSpPr txBox="1"/>
            <p:nvPr/>
          </p:nvSpPr>
          <p:spPr>
            <a:xfrm>
              <a:off x="2971800" y="4267200"/>
              <a:ext cx="1390124" cy="954107"/>
            </a:xfrm>
            <a:prstGeom prst="rect">
              <a:avLst/>
            </a:prstGeom>
            <a:noFill/>
          </p:spPr>
          <p:txBody>
            <a:bodyPr wrap="none" rtlCol="0">
              <a:spAutoFit/>
            </a:bodyPr>
            <a:lstStyle/>
            <a:p>
              <a:pPr algn="ctr"/>
              <a:r>
                <a:rPr lang="en-US" sz="2800" b="1" dirty="0"/>
                <a:t>Social</a:t>
              </a:r>
            </a:p>
            <a:p>
              <a:pPr algn="ctr"/>
              <a:r>
                <a:rPr lang="en-US" sz="2800" b="1" dirty="0"/>
                <a:t>Security</a:t>
              </a:r>
            </a:p>
          </p:txBody>
        </p:sp>
        <p:sp>
          <p:nvSpPr>
            <p:cNvPr id="5" name="TextBox 4">
              <a:extLst>
                <a:ext uri="{FF2B5EF4-FFF2-40B4-BE49-F238E27FC236}">
                  <a16:creationId xmlns:a16="http://schemas.microsoft.com/office/drawing/2014/main" id="{0E15D451-565E-4FA8-B609-FF41F9F32BA8}"/>
                </a:ext>
              </a:extLst>
            </p:cNvPr>
            <p:cNvSpPr txBox="1"/>
            <p:nvPr/>
          </p:nvSpPr>
          <p:spPr>
            <a:xfrm rot="4513852">
              <a:off x="3411110" y="2071502"/>
              <a:ext cx="1340688" cy="523220"/>
            </a:xfrm>
            <a:prstGeom prst="rect">
              <a:avLst/>
            </a:prstGeom>
            <a:noFill/>
          </p:spPr>
          <p:txBody>
            <a:bodyPr wrap="none" rtlCol="0">
              <a:spAutoFit/>
            </a:bodyPr>
            <a:lstStyle/>
            <a:p>
              <a:r>
                <a:rPr lang="en-US" sz="2800" b="1" dirty="0">
                  <a:solidFill>
                    <a:srgbClr val="FFFF00"/>
                  </a:solidFill>
                </a:rPr>
                <a:t>Interest</a:t>
              </a:r>
            </a:p>
          </p:txBody>
        </p:sp>
      </p:grpSp>
    </p:spTree>
    <p:extLst>
      <p:ext uri="{BB962C8B-B14F-4D97-AF65-F5344CB8AC3E}">
        <p14:creationId xmlns:p14="http://schemas.microsoft.com/office/powerpoint/2010/main" val="11511896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434C3D-BB65-481F-8DCF-E0CA8F51A020}"/>
              </a:ext>
            </a:extLst>
          </p:cNvPr>
          <p:cNvSpPr>
            <a:spLocks noGrp="1"/>
          </p:cNvSpPr>
          <p:nvPr>
            <p:ph type="title"/>
          </p:nvPr>
        </p:nvSpPr>
        <p:spPr>
          <a:xfrm>
            <a:off x="457200" y="76200"/>
            <a:ext cx="8229600" cy="838200"/>
          </a:xfrm>
        </p:spPr>
        <p:txBody>
          <a:bodyPr>
            <a:normAutofit/>
          </a:bodyPr>
          <a:lstStyle/>
          <a:p>
            <a:r>
              <a:rPr lang="en-US" dirty="0"/>
              <a:t>Discretionary Budget</a:t>
            </a:r>
          </a:p>
        </p:txBody>
      </p:sp>
      <p:graphicFrame>
        <p:nvGraphicFramePr>
          <p:cNvPr id="6" name="Content Placeholder 5">
            <a:extLst>
              <a:ext uri="{FF2B5EF4-FFF2-40B4-BE49-F238E27FC236}">
                <a16:creationId xmlns:a16="http://schemas.microsoft.com/office/drawing/2014/main" id="{358A4A99-BE7D-4AAE-8C51-FC7C0AE8D03F}"/>
              </a:ext>
            </a:extLst>
          </p:cNvPr>
          <p:cNvGraphicFramePr>
            <a:graphicFrameLocks noGrp="1"/>
          </p:cNvGraphicFramePr>
          <p:nvPr>
            <p:ph idx="1"/>
            <p:extLst>
              <p:ext uri="{D42A27DB-BD31-4B8C-83A1-F6EECF244321}">
                <p14:modId xmlns:p14="http://schemas.microsoft.com/office/powerpoint/2010/main" val="963384686"/>
              </p:ext>
            </p:extLst>
          </p:nvPr>
        </p:nvGraphicFramePr>
        <p:xfrm>
          <a:off x="76200" y="914400"/>
          <a:ext cx="8915400" cy="5715000"/>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a:extLst>
              <a:ext uri="{FF2B5EF4-FFF2-40B4-BE49-F238E27FC236}">
                <a16:creationId xmlns:a16="http://schemas.microsoft.com/office/drawing/2014/main" id="{2D194A43-45EE-4AF0-81D8-2B9DC266B02C}"/>
              </a:ext>
            </a:extLst>
          </p:cNvPr>
          <p:cNvSpPr txBox="1"/>
          <p:nvPr/>
        </p:nvSpPr>
        <p:spPr>
          <a:xfrm>
            <a:off x="6248400" y="3479512"/>
            <a:ext cx="978153" cy="584775"/>
          </a:xfrm>
          <a:prstGeom prst="rect">
            <a:avLst/>
          </a:prstGeom>
          <a:noFill/>
        </p:spPr>
        <p:txBody>
          <a:bodyPr wrap="none" rtlCol="0">
            <a:spAutoFit/>
          </a:bodyPr>
          <a:lstStyle/>
          <a:p>
            <a:r>
              <a:rPr lang="en-US" sz="3200" b="1" dirty="0">
                <a:solidFill>
                  <a:srgbClr val="FFFF00"/>
                </a:solidFill>
                <a:latin typeface="Gill Sans"/>
              </a:rPr>
              <a:t>DOD</a:t>
            </a:r>
          </a:p>
        </p:txBody>
      </p:sp>
      <p:sp>
        <p:nvSpPr>
          <p:cNvPr id="8" name="TextBox 7">
            <a:extLst>
              <a:ext uri="{FF2B5EF4-FFF2-40B4-BE49-F238E27FC236}">
                <a16:creationId xmlns:a16="http://schemas.microsoft.com/office/drawing/2014/main" id="{D5E347D7-C0B0-425E-B776-BB3B29121F64}"/>
              </a:ext>
            </a:extLst>
          </p:cNvPr>
          <p:cNvSpPr txBox="1"/>
          <p:nvPr/>
        </p:nvSpPr>
        <p:spPr>
          <a:xfrm>
            <a:off x="2928080" y="3733800"/>
            <a:ext cx="653320" cy="584775"/>
          </a:xfrm>
          <a:prstGeom prst="rect">
            <a:avLst/>
          </a:prstGeom>
          <a:noFill/>
        </p:spPr>
        <p:txBody>
          <a:bodyPr wrap="none" rtlCol="0">
            <a:spAutoFit/>
          </a:bodyPr>
          <a:lstStyle/>
          <a:p>
            <a:r>
              <a:rPr lang="en-US" sz="3200" b="1" dirty="0"/>
              <a:t>VA</a:t>
            </a:r>
          </a:p>
        </p:txBody>
      </p:sp>
      <p:sp>
        <p:nvSpPr>
          <p:cNvPr id="9" name="TextBox 8">
            <a:extLst>
              <a:ext uri="{FF2B5EF4-FFF2-40B4-BE49-F238E27FC236}">
                <a16:creationId xmlns:a16="http://schemas.microsoft.com/office/drawing/2014/main" id="{44BEFA0E-B70A-4F47-8CD3-3659E3382EB3}"/>
              </a:ext>
            </a:extLst>
          </p:cNvPr>
          <p:cNvSpPr txBox="1"/>
          <p:nvPr/>
        </p:nvSpPr>
        <p:spPr>
          <a:xfrm>
            <a:off x="3927010" y="4572000"/>
            <a:ext cx="630301" cy="1107996"/>
          </a:xfrm>
          <a:prstGeom prst="rect">
            <a:avLst/>
          </a:prstGeom>
          <a:noFill/>
        </p:spPr>
        <p:txBody>
          <a:bodyPr wrap="none" rtlCol="0">
            <a:spAutoFit/>
          </a:bodyPr>
          <a:lstStyle/>
          <a:p>
            <a:r>
              <a:rPr lang="en-US" b="1" dirty="0" err="1">
                <a:solidFill>
                  <a:srgbClr val="FFFF00"/>
                </a:solidFill>
              </a:rPr>
              <a:t>Misc</a:t>
            </a:r>
            <a:endParaRPr lang="en-US" b="1" dirty="0">
              <a:solidFill>
                <a:srgbClr val="FFFF00"/>
              </a:solidFill>
            </a:endParaRPr>
          </a:p>
          <a:p>
            <a:pPr algn="ctr"/>
            <a:r>
              <a:rPr lang="en-US" sz="1200" dirty="0">
                <a:solidFill>
                  <a:srgbClr val="FFFF00"/>
                </a:solidFill>
              </a:rPr>
              <a:t>Agri</a:t>
            </a:r>
          </a:p>
          <a:p>
            <a:pPr algn="ctr"/>
            <a:r>
              <a:rPr lang="en-US" sz="1200" dirty="0">
                <a:solidFill>
                  <a:srgbClr val="FFFF00"/>
                </a:solidFill>
              </a:rPr>
              <a:t>Trans</a:t>
            </a:r>
          </a:p>
          <a:p>
            <a:pPr algn="ctr"/>
            <a:r>
              <a:rPr lang="en-US" sz="1200" dirty="0">
                <a:solidFill>
                  <a:srgbClr val="FFFF00"/>
                </a:solidFill>
              </a:rPr>
              <a:t>Sci</a:t>
            </a:r>
          </a:p>
          <a:p>
            <a:pPr algn="ctr"/>
            <a:r>
              <a:rPr lang="en-US" sz="1200" dirty="0">
                <a:solidFill>
                  <a:srgbClr val="FFFF00"/>
                </a:solidFill>
              </a:rPr>
              <a:t>Labor</a:t>
            </a:r>
          </a:p>
        </p:txBody>
      </p:sp>
    </p:spTree>
    <p:extLst>
      <p:ext uri="{BB962C8B-B14F-4D97-AF65-F5344CB8AC3E}">
        <p14:creationId xmlns:p14="http://schemas.microsoft.com/office/powerpoint/2010/main" val="4049407114"/>
      </p:ext>
    </p:extLst>
  </p:cSld>
  <p:clrMapOvr>
    <a:masterClrMapping/>
  </p:clrMapOvr>
</p:sld>
</file>

<file path=ppt/theme/theme1.xml><?xml version="1.0" encoding="utf-8"?>
<a:theme xmlns:a="http://schemas.openxmlformats.org/drawingml/2006/main" name="PwrPnt Template Mar2015">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5D110562B206848A1CCF884D13458D8" ma:contentTypeVersion="12" ma:contentTypeDescription="Create a new document." ma:contentTypeScope="" ma:versionID="833462071c32bfa7b702fddfadea265e">
  <xsd:schema xmlns:xsd="http://www.w3.org/2001/XMLSchema" xmlns:xs="http://www.w3.org/2001/XMLSchema" xmlns:p="http://schemas.microsoft.com/office/2006/metadata/properties" xmlns:ns2="3306f48b-b13b-4589-bc5d-3503dd28eaf6" xmlns:ns3="b0038c3f-f23e-4f68-bb86-355279ab5131" targetNamespace="http://schemas.microsoft.com/office/2006/metadata/properties" ma:root="true" ma:fieldsID="21b9caceb8778d3e7700785a922411a9" ns2:_="" ns3:_="">
    <xsd:import namespace="3306f48b-b13b-4589-bc5d-3503dd28eaf6"/>
    <xsd:import namespace="b0038c3f-f23e-4f68-bb86-355279ab5131"/>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ServiceDateTaken"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306f48b-b13b-4589-bc5d-3503dd28eaf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0038c3f-f23e-4f68-bb86-355279ab5131"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404FC04B-1FF4-47C2-B582-0DB61E9641C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306f48b-b13b-4589-bc5d-3503dd28eaf6"/>
    <ds:schemaRef ds:uri="b0038c3f-f23e-4f68-bb86-355279ab513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BA1D2BE-FBED-40DA-B7CF-0E47B32F2EBE}">
  <ds:schemaRefs>
    <ds:schemaRef ds:uri="http://schemas.microsoft.com/sharepoint/v3/contenttype/forms"/>
  </ds:schemaRefs>
</ds:datastoreItem>
</file>

<file path=customXml/itemProps3.xml><?xml version="1.0" encoding="utf-8"?>
<ds:datastoreItem xmlns:ds="http://schemas.openxmlformats.org/officeDocument/2006/customXml" ds:itemID="{52D418CB-E4C2-4DA5-87FE-E7D3644BC665}">
  <ds:schemaRefs>
    <ds:schemaRef ds:uri="http://schemas.openxmlformats.org/package/2006/metadata/core-properties"/>
    <ds:schemaRef ds:uri="http://purl.org/dc/elements/1.1/"/>
    <ds:schemaRef ds:uri="http://schemas.microsoft.com/office/2006/metadata/properties"/>
    <ds:schemaRef ds:uri="http://purl.org/dc/terms/"/>
    <ds:schemaRef ds:uri="http://schemas.microsoft.com/office/infopath/2007/PartnerControls"/>
    <ds:schemaRef ds:uri="http://schemas.microsoft.com/office/2006/documentManagement/types"/>
    <ds:schemaRef ds:uri="http://purl.org/dc/dcmitype/"/>
    <ds:schemaRef ds:uri="b0038c3f-f23e-4f68-bb86-355279ab5131"/>
    <ds:schemaRef ds:uri="3306f48b-b13b-4589-bc5d-3503dd28eaf6"/>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26085</TotalTime>
  <Words>2377</Words>
  <Application>Microsoft Office PowerPoint</Application>
  <PresentationFormat>On-screen Show (4:3)</PresentationFormat>
  <Paragraphs>390</Paragraphs>
  <Slides>34</Slides>
  <Notes>17</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34</vt:i4>
      </vt:variant>
    </vt:vector>
  </HeadingPairs>
  <TitlesOfParts>
    <vt:vector size="44" baseType="lpstr">
      <vt:lpstr>Arial</vt:lpstr>
      <vt:lpstr>Arial Black</vt:lpstr>
      <vt:lpstr>Calibri</vt:lpstr>
      <vt:lpstr>Gill Sans</vt:lpstr>
      <vt:lpstr>Lato</vt:lpstr>
      <vt:lpstr>Times</vt:lpstr>
      <vt:lpstr>Verdana</vt:lpstr>
      <vt:lpstr>Wingdings</vt:lpstr>
      <vt:lpstr>PwrPnt Template Mar2015</vt:lpstr>
      <vt:lpstr>Chart</vt:lpstr>
      <vt:lpstr>Legislative Update on Military and Veterans Benefits</vt:lpstr>
      <vt:lpstr>PowerPoint Presentation</vt:lpstr>
      <vt:lpstr>PowerPoint Presentation</vt:lpstr>
      <vt:lpstr>PowerPoint Presentation</vt:lpstr>
      <vt:lpstr>The Military Coalition</vt:lpstr>
      <vt:lpstr>PowerPoint Presentation</vt:lpstr>
      <vt:lpstr>Where the Fed Money Goes</vt:lpstr>
      <vt:lpstr>Mandatory Spending</vt:lpstr>
      <vt:lpstr>Discretionary Budget</vt:lpstr>
      <vt:lpstr>The Political Environment</vt:lpstr>
      <vt:lpstr>DoD Environment</vt:lpstr>
      <vt:lpstr>Military Experience in Congress</vt:lpstr>
      <vt:lpstr>PowerPoint Presentation</vt:lpstr>
      <vt:lpstr>PowerPoint Presentation</vt:lpstr>
      <vt:lpstr>PowerPoint Presentation</vt:lpstr>
      <vt:lpstr>MOAA’s 2022/23 Priorities</vt:lpstr>
      <vt:lpstr>MOAA’s 2022/23 Priorities</vt:lpstr>
      <vt:lpstr>Advocacy in Action Campaign</vt:lpstr>
      <vt:lpstr>Military Pay Steady but Behind</vt:lpstr>
      <vt:lpstr>PowerPoint Presentation</vt:lpstr>
      <vt:lpstr>PowerPoint Presentation</vt:lpstr>
      <vt:lpstr>PowerPoint Presentation</vt:lpstr>
      <vt:lpstr>PowerPoint Presentation</vt:lpstr>
      <vt:lpstr>SBP-DIC Offset Elimination Timeline</vt:lpstr>
      <vt:lpstr>PowerPoint Presentation</vt:lpstr>
      <vt:lpstr>SBP-DIC Offset Elimination Process </vt:lpstr>
      <vt:lpstr>Tricare Select Changes</vt:lpstr>
      <vt:lpstr>TRICARE Changes</vt:lpstr>
      <vt:lpstr>Tricare for Life (TFL)</vt:lpstr>
      <vt:lpstr>Pharmacy Increases Phased Increases Over 10 Years</vt:lpstr>
      <vt:lpstr>Three New Agent Orange Diseases</vt:lpstr>
      <vt:lpstr>PACT Act</vt:lpstr>
      <vt:lpstr>COLA Watch</vt:lpstr>
      <vt:lpstr>Military Officers Association of America WWW.MOAA.ORG</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Shane Ostrom</dc:creator>
  <cp:lastModifiedBy>Robert</cp:lastModifiedBy>
  <cp:revision>972</cp:revision>
  <cp:lastPrinted>2020-06-25T11:39:19Z</cp:lastPrinted>
  <dcterms:created xsi:type="dcterms:W3CDTF">2016-01-14T14:52:31Z</dcterms:created>
  <dcterms:modified xsi:type="dcterms:W3CDTF">2022-09-04T19:01:11Z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0x010100E5D110562B206848A1CCF884D13458D8</vt:lpwstr>
  </property>
</Properties>
</file>